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5"/>
  </p:notesMasterIdLst>
  <p:sldIdLst>
    <p:sldId id="256" r:id="rId2"/>
    <p:sldId id="257" r:id="rId3"/>
    <p:sldId id="319" r:id="rId4"/>
    <p:sldId id="259" r:id="rId5"/>
    <p:sldId id="260" r:id="rId6"/>
    <p:sldId id="261" r:id="rId7"/>
    <p:sldId id="262" r:id="rId8"/>
    <p:sldId id="263" r:id="rId9"/>
    <p:sldId id="264" r:id="rId10"/>
    <p:sldId id="265" r:id="rId11"/>
    <p:sldId id="320" r:id="rId12"/>
    <p:sldId id="321" r:id="rId13"/>
    <p:sldId id="322" r:id="rId14"/>
    <p:sldId id="323" r:id="rId15"/>
    <p:sldId id="329" r:id="rId16"/>
    <p:sldId id="330" r:id="rId17"/>
    <p:sldId id="324" r:id="rId18"/>
    <p:sldId id="273" r:id="rId19"/>
    <p:sldId id="274" r:id="rId20"/>
    <p:sldId id="278" r:id="rId21"/>
    <p:sldId id="279" r:id="rId22"/>
    <p:sldId id="280" r:id="rId23"/>
    <p:sldId id="281" r:id="rId24"/>
    <p:sldId id="282" r:id="rId25"/>
    <p:sldId id="284" r:id="rId26"/>
    <p:sldId id="285" r:id="rId27"/>
    <p:sldId id="286" r:id="rId28"/>
    <p:sldId id="287" r:id="rId29"/>
    <p:sldId id="288" r:id="rId30"/>
    <p:sldId id="289" r:id="rId31"/>
    <p:sldId id="291" r:id="rId32"/>
    <p:sldId id="293" r:id="rId33"/>
    <p:sldId id="295" r:id="rId34"/>
    <p:sldId id="308" r:id="rId35"/>
    <p:sldId id="309" r:id="rId36"/>
    <p:sldId id="314" r:id="rId37"/>
    <p:sldId id="315" r:id="rId38"/>
    <p:sldId id="325" r:id="rId39"/>
    <p:sldId id="326" r:id="rId40"/>
    <p:sldId id="317" r:id="rId41"/>
    <p:sldId id="327" r:id="rId42"/>
    <p:sldId id="318" r:id="rId43"/>
    <p:sldId id="328" r:id="rId44"/>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0"/>
  </p:normalViewPr>
  <p:slideViewPr>
    <p:cSldViewPr>
      <p:cViewPr>
        <p:scale>
          <a:sx n="150" d="100"/>
          <a:sy n="150" d="100"/>
        </p:scale>
        <p:origin x="1168" y="-20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PK"/>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5A27CAE2-2CF1-E94C-892A-FB4A3FF84A28}" type="datetimeFigureOut">
              <a:rPr lang="en-PK" smtClean="0"/>
              <a:t>10/09/2023</a:t>
            </a:fld>
            <a:endParaRPr lang="en-PK"/>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PK"/>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PK"/>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PK"/>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21EF3097-F6E2-2241-B67F-6F500B21039B}" type="slidenum">
              <a:rPr lang="en-PK" smtClean="0"/>
              <a:t>‹#›</a:t>
            </a:fld>
            <a:endParaRPr lang="en-PK"/>
          </a:p>
        </p:txBody>
      </p:sp>
    </p:spTree>
    <p:extLst>
      <p:ext uri="{BB962C8B-B14F-4D97-AF65-F5344CB8AC3E}">
        <p14:creationId xmlns:p14="http://schemas.microsoft.com/office/powerpoint/2010/main" val="2852007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lnSpc>
                <a:spcPct val="150000"/>
              </a:lnSpc>
            </a:pPr>
            <a:endParaRPr lang="en-PK" dirty="0"/>
          </a:p>
        </p:txBody>
      </p:sp>
      <p:sp>
        <p:nvSpPr>
          <p:cNvPr id="4" name="Slide Number Placeholder 3"/>
          <p:cNvSpPr>
            <a:spLocks noGrp="1"/>
          </p:cNvSpPr>
          <p:nvPr>
            <p:ph type="sldNum" sz="quarter" idx="5"/>
          </p:nvPr>
        </p:nvSpPr>
        <p:spPr/>
        <p:txBody>
          <a:bodyPr/>
          <a:lstStyle/>
          <a:p>
            <a:fld id="{21EF3097-F6E2-2241-B67F-6F500B21039B}" type="slidenum">
              <a:rPr lang="en-PK" smtClean="0"/>
              <a:t>10</a:t>
            </a:fld>
            <a:endParaRPr lang="en-PK"/>
          </a:p>
        </p:txBody>
      </p:sp>
    </p:spTree>
    <p:extLst>
      <p:ext uri="{BB962C8B-B14F-4D97-AF65-F5344CB8AC3E}">
        <p14:creationId xmlns:p14="http://schemas.microsoft.com/office/powerpoint/2010/main" val="3329641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fld id="{21EF3097-F6E2-2241-B67F-6F500B21039B}" type="slidenum">
              <a:rPr lang="en-PK" smtClean="0"/>
              <a:t>25</a:t>
            </a:fld>
            <a:endParaRPr lang="en-PK"/>
          </a:p>
        </p:txBody>
      </p:sp>
    </p:spTree>
    <p:extLst>
      <p:ext uri="{BB962C8B-B14F-4D97-AF65-F5344CB8AC3E}">
        <p14:creationId xmlns:p14="http://schemas.microsoft.com/office/powerpoint/2010/main" val="68543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sz="1800" b="1" i="0">
                <a:solidFill>
                  <a:schemeClr val="tx1"/>
                </a:solidFill>
                <a:latin typeface="Times New Roman"/>
                <a:cs typeface="Times New Roman"/>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E68913D1-653E-094C-A5BE-13D8EB91878C}" type="datetime1">
              <a:rPr lang="en-US" smtClean="0"/>
              <a:t>9/10/23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1"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D8D8C83-8218-0744-AF8C-1C09BE62B05D}" type="datetime1">
              <a:rPr lang="en-US" smtClean="0"/>
              <a:t>9/10/23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1" i="0">
                <a:solidFill>
                  <a:schemeClr val="tx1"/>
                </a:solidFill>
                <a:latin typeface="Times New Roman"/>
                <a:cs typeface="Times New Roman"/>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9B6D5159-F633-6D4D-AF16-7156C3483069}" type="datetime1">
              <a:rPr lang="en-US" smtClean="0"/>
              <a:t>9/10/23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1" i="0">
                <a:solidFill>
                  <a:schemeClr val="tx1"/>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DCD443A-A3BE-774B-9BD1-73E2C047254D}" type="datetime1">
              <a:rPr lang="en-US" smtClean="0"/>
              <a:t>9/10/23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54952782-FDED-8941-8085-658F3B90331E}" type="datetime1">
              <a:rPr lang="en-US" smtClean="0"/>
              <a:t>9/10/23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902017" y="3585845"/>
            <a:ext cx="2139950" cy="421639"/>
          </a:xfrm>
          <a:prstGeom prst="rect">
            <a:avLst/>
          </a:prstGeom>
        </p:spPr>
        <p:txBody>
          <a:bodyPr wrap="square" lIns="0" tIns="0" rIns="0" bIns="0">
            <a:spAutoFit/>
          </a:bodyPr>
          <a:lstStyle>
            <a:lvl1pPr>
              <a:defRPr sz="1800" b="1"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388620" y="2313432"/>
            <a:ext cx="6995160"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6675AA4E-5BC0-EC45-BD97-68D2A111F66A}" type="datetime1">
              <a:rPr lang="en-US" smtClean="0"/>
              <a:t>9/10/23</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s://techbehemoths.com/companies/pakistan" TargetMode="External"/><Relationship Id="rId2" Type="http://schemas.openxmlformats.org/officeDocument/2006/relationships/hyperlink" Target="https://techbehemoths.com/companies/lahore" TargetMode="Externa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s://techbehemoths.com/companies/pakistan" TargetMode="External"/><Relationship Id="rId2" Type="http://schemas.openxmlformats.org/officeDocument/2006/relationships/hyperlink" Target="https://techbehemoths.com/companies/lahore" TargetMode="Externa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hyperlink" Target="https://www.instagram.com/p/CvZ5Arko3RU/?igshid=NmQ4MjZlMjE5YQ==" TargetMode="External"/><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p:nvPr/>
        </p:nvSpPr>
        <p:spPr>
          <a:xfrm>
            <a:off x="2248916" y="1184655"/>
            <a:ext cx="3249295" cy="25400"/>
          </a:xfrm>
          <a:custGeom>
            <a:avLst/>
            <a:gdLst/>
            <a:ahLst/>
            <a:cxnLst/>
            <a:rect l="l" t="t" r="r" b="b"/>
            <a:pathLst>
              <a:path w="3249295" h="25400">
                <a:moveTo>
                  <a:pt x="3249295" y="0"/>
                </a:moveTo>
                <a:lnTo>
                  <a:pt x="0" y="0"/>
                </a:lnTo>
                <a:lnTo>
                  <a:pt x="0" y="25400"/>
                </a:lnTo>
                <a:lnTo>
                  <a:pt x="3249295" y="25400"/>
                </a:lnTo>
                <a:lnTo>
                  <a:pt x="3249295" y="0"/>
                </a:lnTo>
                <a:close/>
              </a:path>
            </a:pathLst>
          </a:custGeom>
          <a:solidFill>
            <a:srgbClr val="000000"/>
          </a:solidFill>
        </p:spPr>
        <p:txBody>
          <a:bodyPr wrap="square" lIns="0" tIns="0" rIns="0" bIns="0" rtlCol="0"/>
          <a:lstStyle/>
          <a:p>
            <a:endParaRPr/>
          </a:p>
        </p:txBody>
      </p:sp>
      <p:sp>
        <p:nvSpPr>
          <p:cNvPr id="5" name="object 5"/>
          <p:cNvSpPr txBox="1"/>
          <p:nvPr/>
        </p:nvSpPr>
        <p:spPr>
          <a:xfrm>
            <a:off x="2236216" y="749427"/>
            <a:ext cx="3270250" cy="1764586"/>
          </a:xfrm>
          <a:prstGeom prst="rect">
            <a:avLst/>
          </a:prstGeom>
        </p:spPr>
        <p:txBody>
          <a:bodyPr vert="horz" wrap="square" lIns="0" tIns="152400" rIns="0" bIns="0" rtlCol="0">
            <a:spAutoFit/>
          </a:bodyPr>
          <a:lstStyle/>
          <a:p>
            <a:pPr algn="ctr">
              <a:lnSpc>
                <a:spcPct val="100000"/>
              </a:lnSpc>
              <a:spcBef>
                <a:spcPts val="1200"/>
              </a:spcBef>
            </a:pPr>
            <a:r>
              <a:rPr sz="2000" b="1" spc="-20" dirty="0">
                <a:latin typeface="Times New Roman"/>
                <a:cs typeface="Times New Roman"/>
              </a:rPr>
              <a:t>INTERNSHIP</a:t>
            </a:r>
            <a:r>
              <a:rPr lang="en-US" sz="2000" b="1" spc="-20" dirty="0">
                <a:latin typeface="Times New Roman"/>
                <a:cs typeface="Times New Roman"/>
              </a:rPr>
              <a:t> REPORT 2023</a:t>
            </a:r>
            <a:endParaRPr dirty="0"/>
          </a:p>
          <a:p>
            <a:pPr marL="33020" algn="ctr">
              <a:lnSpc>
                <a:spcPct val="100000"/>
              </a:lnSpc>
              <a:spcBef>
                <a:spcPts val="1100"/>
              </a:spcBef>
            </a:pPr>
            <a:r>
              <a:rPr lang="en-US" dirty="0"/>
              <a:t>MARSHMALLOW</a:t>
            </a:r>
            <a:endParaRPr dirty="0"/>
          </a:p>
          <a:p>
            <a:pPr>
              <a:lnSpc>
                <a:spcPct val="100000"/>
              </a:lnSpc>
              <a:spcBef>
                <a:spcPts val="800"/>
              </a:spcBef>
            </a:pPr>
            <a:endParaRPr sz="2000" dirty="0">
              <a:latin typeface="Times New Roman"/>
              <a:cs typeface="Times New Roman"/>
            </a:endParaRPr>
          </a:p>
          <a:p>
            <a:pPr marL="27940" algn="ctr">
              <a:lnSpc>
                <a:spcPct val="100000"/>
              </a:lnSpc>
              <a:spcBef>
                <a:spcPts val="5"/>
              </a:spcBef>
            </a:pPr>
            <a:r>
              <a:rPr sz="1400" b="1" dirty="0">
                <a:latin typeface="Times New Roman"/>
                <a:cs typeface="Times New Roman"/>
              </a:rPr>
              <a:t>Time</a:t>
            </a:r>
            <a:r>
              <a:rPr sz="1400" b="1" spc="-20" dirty="0">
                <a:latin typeface="Times New Roman"/>
                <a:cs typeface="Times New Roman"/>
              </a:rPr>
              <a:t> </a:t>
            </a:r>
            <a:r>
              <a:rPr sz="1400" b="1" dirty="0">
                <a:latin typeface="Times New Roman"/>
                <a:cs typeface="Times New Roman"/>
              </a:rPr>
              <a:t>Period:</a:t>
            </a:r>
            <a:r>
              <a:rPr sz="1400" b="1" spc="-15" dirty="0">
                <a:latin typeface="Times New Roman"/>
                <a:cs typeface="Times New Roman"/>
              </a:rPr>
              <a:t> </a:t>
            </a:r>
            <a:r>
              <a:rPr sz="1400" b="1" dirty="0">
                <a:latin typeface="Times New Roman"/>
                <a:cs typeface="Times New Roman"/>
              </a:rPr>
              <a:t>6</a:t>
            </a:r>
            <a:r>
              <a:rPr sz="1400" b="1" spc="-15" dirty="0">
                <a:latin typeface="Times New Roman"/>
                <a:cs typeface="Times New Roman"/>
              </a:rPr>
              <a:t> </a:t>
            </a:r>
            <a:r>
              <a:rPr sz="1400" b="1" spc="-20" dirty="0">
                <a:latin typeface="Times New Roman"/>
                <a:cs typeface="Times New Roman"/>
              </a:rPr>
              <a:t>weeks</a:t>
            </a:r>
            <a:endParaRPr sz="1400" dirty="0">
              <a:latin typeface="Times New Roman"/>
              <a:cs typeface="Times New Roman"/>
            </a:endParaRPr>
          </a:p>
          <a:p>
            <a:pPr marL="34290" algn="ctr">
              <a:lnSpc>
                <a:spcPct val="100000"/>
              </a:lnSpc>
              <a:spcBef>
                <a:spcPts val="70"/>
              </a:spcBef>
            </a:pPr>
            <a:r>
              <a:rPr lang="en-US" sz="1400" dirty="0">
                <a:latin typeface="Times New Roman"/>
                <a:cs typeface="Times New Roman"/>
              </a:rPr>
              <a:t>JULY18,2023 – SEPTEMBER 4,2023</a:t>
            </a:r>
            <a:endParaRPr sz="1400" dirty="0">
              <a:latin typeface="Times New Roman"/>
              <a:cs typeface="Times New Roman"/>
            </a:endParaRPr>
          </a:p>
        </p:txBody>
      </p:sp>
      <p:sp>
        <p:nvSpPr>
          <p:cNvPr id="7" name="object 7"/>
          <p:cNvSpPr txBox="1"/>
          <p:nvPr/>
        </p:nvSpPr>
        <p:spPr>
          <a:xfrm>
            <a:off x="902017" y="7945501"/>
            <a:ext cx="5511165" cy="737235"/>
          </a:xfrm>
          <a:prstGeom prst="rect">
            <a:avLst/>
          </a:prstGeom>
        </p:spPr>
        <p:txBody>
          <a:bodyPr vert="horz" wrap="square" lIns="0" tIns="12700" rIns="0" bIns="0" rtlCol="0">
            <a:spAutoFit/>
          </a:bodyPr>
          <a:lstStyle/>
          <a:p>
            <a:pPr marL="717550" marR="5080" indent="-705485">
              <a:lnSpc>
                <a:spcPct val="145900"/>
              </a:lnSpc>
              <a:spcBef>
                <a:spcPts val="100"/>
              </a:spcBef>
            </a:pPr>
            <a:r>
              <a:rPr sz="1600" b="1" dirty="0">
                <a:latin typeface="Times New Roman"/>
                <a:cs typeface="Times New Roman"/>
              </a:rPr>
              <a:t>Media</a:t>
            </a:r>
            <a:r>
              <a:rPr sz="1600" b="1" spc="-20" dirty="0">
                <a:latin typeface="Times New Roman"/>
                <a:cs typeface="Times New Roman"/>
              </a:rPr>
              <a:t> </a:t>
            </a:r>
            <a:r>
              <a:rPr sz="1600" b="1" dirty="0">
                <a:latin typeface="Times New Roman"/>
                <a:cs typeface="Times New Roman"/>
              </a:rPr>
              <a:t>and</a:t>
            </a:r>
            <a:r>
              <a:rPr sz="1600" b="1" spc="-20" dirty="0">
                <a:latin typeface="Times New Roman"/>
                <a:cs typeface="Times New Roman"/>
              </a:rPr>
              <a:t> </a:t>
            </a:r>
            <a:r>
              <a:rPr sz="1600" b="1" spc="-10" dirty="0">
                <a:latin typeface="Times New Roman"/>
                <a:cs typeface="Times New Roman"/>
              </a:rPr>
              <a:t>Communication</a:t>
            </a:r>
            <a:r>
              <a:rPr sz="1600" b="1" spc="-15" dirty="0">
                <a:latin typeface="Times New Roman"/>
                <a:cs typeface="Times New Roman"/>
              </a:rPr>
              <a:t> </a:t>
            </a:r>
            <a:r>
              <a:rPr sz="1600" b="1" dirty="0">
                <a:latin typeface="Times New Roman"/>
                <a:cs typeface="Times New Roman"/>
              </a:rPr>
              <a:t>Studies,</a:t>
            </a:r>
            <a:r>
              <a:rPr sz="1600" b="1" spc="-40" dirty="0">
                <a:latin typeface="Times New Roman"/>
                <a:cs typeface="Times New Roman"/>
              </a:rPr>
              <a:t> </a:t>
            </a:r>
            <a:r>
              <a:rPr sz="1600" b="1" spc="-10" dirty="0">
                <a:latin typeface="Times New Roman"/>
                <a:cs typeface="Times New Roman"/>
              </a:rPr>
              <a:t>Department</a:t>
            </a:r>
            <a:r>
              <a:rPr sz="1600" b="1" spc="-30" dirty="0">
                <a:latin typeface="Times New Roman"/>
                <a:cs typeface="Times New Roman"/>
              </a:rPr>
              <a:t> </a:t>
            </a:r>
            <a:r>
              <a:rPr sz="1600" b="1" dirty="0">
                <a:latin typeface="Times New Roman"/>
                <a:cs typeface="Times New Roman"/>
              </a:rPr>
              <a:t>of</a:t>
            </a:r>
            <a:r>
              <a:rPr sz="1600" b="1" spc="-30" dirty="0">
                <a:latin typeface="Times New Roman"/>
                <a:cs typeface="Times New Roman"/>
              </a:rPr>
              <a:t> </a:t>
            </a:r>
            <a:r>
              <a:rPr sz="1600" b="1" spc="-10" dirty="0">
                <a:latin typeface="Times New Roman"/>
                <a:cs typeface="Times New Roman"/>
              </a:rPr>
              <a:t>Humanities </a:t>
            </a:r>
            <a:r>
              <a:rPr sz="1600" b="1" spc="-20" dirty="0">
                <a:latin typeface="Times New Roman"/>
                <a:cs typeface="Times New Roman"/>
              </a:rPr>
              <a:t>COMSATS</a:t>
            </a:r>
            <a:r>
              <a:rPr sz="1600" b="1" spc="-60" dirty="0">
                <a:latin typeface="Times New Roman"/>
                <a:cs typeface="Times New Roman"/>
              </a:rPr>
              <a:t> </a:t>
            </a:r>
            <a:r>
              <a:rPr sz="1600" b="1" dirty="0">
                <a:latin typeface="Times New Roman"/>
                <a:cs typeface="Times New Roman"/>
              </a:rPr>
              <a:t>University</a:t>
            </a:r>
            <a:r>
              <a:rPr sz="1600" b="1" spc="-65" dirty="0">
                <a:latin typeface="Times New Roman"/>
                <a:cs typeface="Times New Roman"/>
              </a:rPr>
              <a:t> </a:t>
            </a:r>
            <a:r>
              <a:rPr sz="1600" b="1" dirty="0">
                <a:latin typeface="Times New Roman"/>
                <a:cs typeface="Times New Roman"/>
              </a:rPr>
              <a:t>Islamabad,</a:t>
            </a:r>
            <a:r>
              <a:rPr sz="1600" b="1" spc="-65" dirty="0">
                <a:latin typeface="Times New Roman"/>
                <a:cs typeface="Times New Roman"/>
              </a:rPr>
              <a:t> </a:t>
            </a:r>
            <a:r>
              <a:rPr sz="1600" b="1" dirty="0">
                <a:latin typeface="Times New Roman"/>
                <a:cs typeface="Times New Roman"/>
              </a:rPr>
              <a:t>Lahore</a:t>
            </a:r>
            <a:r>
              <a:rPr sz="1600" b="1" spc="-80" dirty="0">
                <a:latin typeface="Times New Roman"/>
                <a:cs typeface="Times New Roman"/>
              </a:rPr>
              <a:t> </a:t>
            </a:r>
            <a:r>
              <a:rPr sz="1600" b="1" spc="-10" dirty="0">
                <a:latin typeface="Times New Roman"/>
                <a:cs typeface="Times New Roman"/>
              </a:rPr>
              <a:t>Campus.</a:t>
            </a:r>
            <a:endParaRPr sz="1600">
              <a:latin typeface="Times New Roman"/>
              <a:cs typeface="Times New Roman"/>
            </a:endParaRPr>
          </a:p>
        </p:txBody>
      </p:sp>
      <p:pic>
        <p:nvPicPr>
          <p:cNvPr id="8" name="object 8"/>
          <p:cNvPicPr/>
          <p:nvPr/>
        </p:nvPicPr>
        <p:blipFill>
          <a:blip r:embed="rId2" cstate="print"/>
          <a:stretch>
            <a:fillRect/>
          </a:stretch>
        </p:blipFill>
        <p:spPr>
          <a:xfrm>
            <a:off x="2930525" y="5693664"/>
            <a:ext cx="2066289" cy="2065020"/>
          </a:xfrm>
          <a:prstGeom prst="rect">
            <a:avLst/>
          </a:prstGeom>
        </p:spPr>
      </p:pic>
      <p:sp>
        <p:nvSpPr>
          <p:cNvPr id="10" name="TextBox 9">
            <a:extLst>
              <a:ext uri="{FF2B5EF4-FFF2-40B4-BE49-F238E27FC236}">
                <a16:creationId xmlns:a16="http://schemas.microsoft.com/office/drawing/2014/main" id="{806AC3DC-5CD5-E828-F448-82D00C9C7E86}"/>
              </a:ext>
            </a:extLst>
          </p:cNvPr>
          <p:cNvSpPr txBox="1"/>
          <p:nvPr/>
        </p:nvSpPr>
        <p:spPr>
          <a:xfrm>
            <a:off x="2057400" y="3200400"/>
            <a:ext cx="4267200" cy="923330"/>
          </a:xfrm>
          <a:prstGeom prst="rect">
            <a:avLst/>
          </a:prstGeom>
          <a:noFill/>
        </p:spPr>
        <p:txBody>
          <a:bodyPr wrap="square" rtlCol="0">
            <a:spAutoFit/>
          </a:bodyPr>
          <a:lstStyle/>
          <a:p>
            <a:pPr algn="l" rtl="0"/>
            <a:r>
              <a:rPr lang="en-PK" b="1" dirty="0">
                <a:latin typeface="Times New Roman" panose="02020603050405020304" pitchFamily="18" charset="0"/>
                <a:cs typeface="Times New Roman" panose="02020603050405020304" pitchFamily="18" charset="0"/>
              </a:rPr>
              <a:t>Submitted To:- </a:t>
            </a:r>
            <a:r>
              <a:rPr lang="en-PK" dirty="0">
                <a:latin typeface="Times New Roman" panose="02020603050405020304" pitchFamily="18" charset="0"/>
                <a:cs typeface="Times New Roman" panose="02020603050405020304" pitchFamily="18" charset="0"/>
              </a:rPr>
              <a:t>Ma’am Ayesha Mirza</a:t>
            </a:r>
          </a:p>
          <a:p>
            <a:pPr algn="l" rtl="0"/>
            <a:r>
              <a:rPr lang="en-PK" b="1" dirty="0">
                <a:latin typeface="Times New Roman" panose="02020603050405020304" pitchFamily="18" charset="0"/>
                <a:cs typeface="Times New Roman" panose="02020603050405020304" pitchFamily="18" charset="0"/>
              </a:rPr>
              <a:t>S</a:t>
            </a:r>
            <a:r>
              <a:rPr lang="en-GB" b="1" dirty="0">
                <a:latin typeface="Times New Roman" panose="02020603050405020304" pitchFamily="18" charset="0"/>
                <a:cs typeface="Times New Roman" panose="02020603050405020304" pitchFamily="18" charset="0"/>
              </a:rPr>
              <a:t>u</a:t>
            </a:r>
            <a:r>
              <a:rPr lang="en-PK" b="1" dirty="0">
                <a:latin typeface="Times New Roman" panose="02020603050405020304" pitchFamily="18" charset="0"/>
                <a:cs typeface="Times New Roman" panose="02020603050405020304" pitchFamily="18" charset="0"/>
              </a:rPr>
              <a:t>bmitted By:- </a:t>
            </a:r>
            <a:r>
              <a:rPr lang="en-PK" dirty="0">
                <a:latin typeface="Times New Roman" panose="02020603050405020304" pitchFamily="18" charset="0"/>
                <a:cs typeface="Times New Roman" panose="02020603050405020304" pitchFamily="18" charset="0"/>
              </a:rPr>
              <a:t>Amna Malik</a:t>
            </a:r>
          </a:p>
          <a:p>
            <a:pPr algn="l" rtl="0"/>
            <a:r>
              <a:rPr lang="en-PK" b="1" dirty="0">
                <a:latin typeface="Times New Roman" panose="02020603050405020304" pitchFamily="18" charset="0"/>
                <a:cs typeface="Times New Roman" panose="02020603050405020304" pitchFamily="18" charset="0"/>
              </a:rPr>
              <a:t>Registration Number:- </a:t>
            </a:r>
            <a:r>
              <a:rPr lang="en-PK" dirty="0">
                <a:latin typeface="Times New Roman" panose="02020603050405020304" pitchFamily="18" charset="0"/>
                <a:cs typeface="Times New Roman" panose="02020603050405020304" pitchFamily="18" charset="0"/>
              </a:rPr>
              <a:t>FA20-BMC-043</a:t>
            </a:r>
            <a:r>
              <a:rPr lang="en-PK" b="1" dirty="0">
                <a:latin typeface="Times New Roman" panose="02020603050405020304" pitchFamily="18" charset="0"/>
                <a:cs typeface="Times New Roman" panose="02020603050405020304" pitchFamily="18" charset="0"/>
              </a:rPr>
              <a:t> </a:t>
            </a:r>
          </a:p>
        </p:txBody>
      </p:sp>
      <p:sp>
        <p:nvSpPr>
          <p:cNvPr id="11" name="Date Placeholder 10">
            <a:extLst>
              <a:ext uri="{FF2B5EF4-FFF2-40B4-BE49-F238E27FC236}">
                <a16:creationId xmlns:a16="http://schemas.microsoft.com/office/drawing/2014/main" id="{3DE37EC0-FA8A-5F2D-FF04-88B3ED6EF775}"/>
              </a:ext>
            </a:extLst>
          </p:cNvPr>
          <p:cNvSpPr>
            <a:spLocks noGrp="1"/>
          </p:cNvSpPr>
          <p:nvPr>
            <p:ph type="dt" sz="half" idx="6"/>
          </p:nvPr>
        </p:nvSpPr>
        <p:spPr/>
        <p:txBody>
          <a:bodyPr/>
          <a:lstStyle/>
          <a:p>
            <a:fld id="{FD42057E-1D07-AE45-928A-B74EDEE7DAF8}" type="datetime1">
              <a:rPr lang="en-US" smtClean="0"/>
              <a:t>9/10/23</a:t>
            </a:fld>
            <a:endParaRPr lang="en-US"/>
          </a:p>
        </p:txBody>
      </p:sp>
      <p:sp>
        <p:nvSpPr>
          <p:cNvPr id="12" name="Slide Number Placeholder 11">
            <a:extLst>
              <a:ext uri="{FF2B5EF4-FFF2-40B4-BE49-F238E27FC236}">
                <a16:creationId xmlns:a16="http://schemas.microsoft.com/office/drawing/2014/main" id="{C89ACBA1-2ABD-4F5C-A3B4-75193F671D9B}"/>
              </a:ext>
            </a:extLst>
          </p:cNvPr>
          <p:cNvSpPr>
            <a:spLocks noGrp="1"/>
          </p:cNvSpPr>
          <p:nvPr>
            <p:ph type="sldNum" sz="quarter" idx="7"/>
          </p:nvPr>
        </p:nvSpPr>
        <p:spPr/>
        <p:txBody>
          <a:bodyPr/>
          <a:lstStyle/>
          <a:p>
            <a:fld id="{B6F15528-21DE-4FAA-801E-634DDDAF4B2B}" type="slidenum">
              <a:rPr lang="en-PK" smtClean="0"/>
              <a:t>1</a:t>
            </a:fld>
            <a:endParaRPr lang="en-PK"/>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905763" y="588916"/>
            <a:ext cx="5970905" cy="9084282"/>
          </a:xfrm>
          <a:prstGeom prst="rect">
            <a:avLst/>
          </a:prstGeom>
        </p:spPr>
        <p:txBody>
          <a:bodyPr vert="horz" wrap="square" lIns="0" tIns="12700" rIns="0" bIns="0" rtlCol="0">
            <a:spAutoFit/>
          </a:bodyPr>
          <a:lstStyle/>
          <a:p>
            <a:pPr>
              <a:lnSpc>
                <a:spcPct val="100000"/>
              </a:lnSpc>
              <a:spcBef>
                <a:spcPts val="455"/>
              </a:spcBef>
            </a:pPr>
            <a:endParaRPr i="1" dirty="0">
              <a:latin typeface="Times New Roman"/>
              <a:cs typeface="Times New Roman"/>
            </a:endParaRPr>
          </a:p>
          <a:p>
            <a:pPr marL="12700">
              <a:lnSpc>
                <a:spcPct val="100000"/>
              </a:lnSpc>
            </a:pPr>
            <a:r>
              <a:rPr b="1" i="1" dirty="0">
                <a:latin typeface="Times New Roman"/>
                <a:cs typeface="Times New Roman"/>
              </a:rPr>
              <a:t>Market</a:t>
            </a:r>
            <a:r>
              <a:rPr b="1" i="1" spc="-30" dirty="0">
                <a:latin typeface="Times New Roman"/>
                <a:cs typeface="Times New Roman"/>
              </a:rPr>
              <a:t> </a:t>
            </a:r>
            <a:r>
              <a:rPr b="1" i="1" spc="-10" dirty="0">
                <a:latin typeface="Times New Roman"/>
                <a:cs typeface="Times New Roman"/>
              </a:rPr>
              <a:t>Standing</a:t>
            </a:r>
            <a:r>
              <a:rPr b="1" i="1" spc="-20" dirty="0">
                <a:latin typeface="Times New Roman"/>
                <a:cs typeface="Times New Roman"/>
              </a:rPr>
              <a:t> </a:t>
            </a:r>
            <a:r>
              <a:rPr b="1" i="1" dirty="0">
                <a:latin typeface="Times New Roman"/>
                <a:cs typeface="Times New Roman"/>
              </a:rPr>
              <a:t>and</a:t>
            </a:r>
            <a:r>
              <a:rPr b="1" i="1" spc="-20" dirty="0">
                <a:latin typeface="Times New Roman"/>
                <a:cs typeface="Times New Roman"/>
              </a:rPr>
              <a:t> </a:t>
            </a:r>
            <a:r>
              <a:rPr b="1" i="1" spc="-10" dirty="0">
                <a:latin typeface="Times New Roman"/>
                <a:cs typeface="Times New Roman"/>
              </a:rPr>
              <a:t>Competitors</a:t>
            </a:r>
            <a:endParaRPr b="1" i="1" dirty="0">
              <a:latin typeface="Times New Roman"/>
              <a:cs typeface="Times New Roman"/>
            </a:endParaRPr>
          </a:p>
          <a:p>
            <a:pPr algn="ctr">
              <a:lnSpc>
                <a:spcPct val="150000"/>
              </a:lnSpc>
              <a:spcBef>
                <a:spcPts val="280"/>
              </a:spcBef>
            </a:pPr>
            <a:r>
              <a:rPr lang="en-US" sz="1400" dirty="0">
                <a:latin typeface="Times New Roman"/>
                <a:cs typeface="Times New Roman"/>
              </a:rPr>
              <a:t>Marshmallow Advertising Agency is one of the main advertising organizations in Pakistan. They have major areas of strength for standing and are known for their imaginative and inventive way of dealing with advertising. They have a great many clients from different businesses and have effectively executed various missions. As far as contenders, a portion of the significant advertising organizations in Pakistan incorporate Ogilvy and Mather, BBDO Pakistan, and JWT Pakistan.</a:t>
            </a:r>
          </a:p>
          <a:p>
            <a:pPr>
              <a:lnSpc>
                <a:spcPct val="100000"/>
              </a:lnSpc>
              <a:spcBef>
                <a:spcPts val="280"/>
              </a:spcBef>
            </a:pPr>
            <a:r>
              <a:rPr lang="en-US" b="1" i="1" dirty="0">
                <a:latin typeface="Times New Roman"/>
                <a:cs typeface="Times New Roman"/>
              </a:rPr>
              <a:t>Services Available:- </a:t>
            </a:r>
          </a:p>
          <a:p>
            <a:pPr marL="342900" indent="-342900">
              <a:lnSpc>
                <a:spcPct val="150000"/>
              </a:lnSpc>
              <a:spcBef>
                <a:spcPts val="280"/>
              </a:spcBef>
              <a:buFont typeface="+mj-lt"/>
              <a:buAutoNum type="arabicPeriod"/>
            </a:pPr>
            <a:r>
              <a:rPr lang="en-US" sz="1600" b="1" dirty="0">
                <a:latin typeface="Times New Roman"/>
                <a:cs typeface="Times New Roman"/>
              </a:rPr>
              <a:t>Media planning and buying:-</a:t>
            </a:r>
          </a:p>
          <a:p>
            <a:pPr marL="285750" indent="-285750">
              <a:lnSpc>
                <a:spcPct val="150000"/>
              </a:lnSpc>
              <a:spcBef>
                <a:spcPts val="280"/>
              </a:spcBef>
              <a:buFont typeface="Arial" panose="020B0604020202020204" pitchFamily="34" charset="0"/>
              <a:buChar char="•"/>
            </a:pPr>
            <a:r>
              <a:rPr lang="en-US" sz="1400" dirty="0">
                <a:latin typeface="Times New Roman"/>
                <a:cs typeface="Times New Roman"/>
              </a:rPr>
              <a:t>Print Media </a:t>
            </a:r>
          </a:p>
          <a:p>
            <a:pPr marL="285750" indent="-285750">
              <a:lnSpc>
                <a:spcPct val="150000"/>
              </a:lnSpc>
              <a:spcBef>
                <a:spcPts val="280"/>
              </a:spcBef>
              <a:buFont typeface="Arial" panose="020B0604020202020204" pitchFamily="34" charset="0"/>
              <a:buChar char="•"/>
            </a:pPr>
            <a:r>
              <a:rPr lang="en-US" sz="1400" dirty="0">
                <a:latin typeface="Times New Roman"/>
                <a:cs typeface="Times New Roman"/>
              </a:rPr>
              <a:t>Electronic Media</a:t>
            </a:r>
          </a:p>
          <a:p>
            <a:pPr marL="285750" indent="-285750">
              <a:lnSpc>
                <a:spcPct val="150000"/>
              </a:lnSpc>
              <a:spcBef>
                <a:spcPts val="280"/>
              </a:spcBef>
              <a:buFont typeface="Arial" panose="020B0604020202020204" pitchFamily="34" charset="0"/>
              <a:buChar char="•"/>
            </a:pPr>
            <a:r>
              <a:rPr lang="en-US" sz="1400" dirty="0">
                <a:latin typeface="Times New Roman"/>
                <a:cs typeface="Times New Roman"/>
              </a:rPr>
              <a:t>Digital Media</a:t>
            </a:r>
          </a:p>
          <a:p>
            <a:pPr marL="285750" indent="-285750">
              <a:lnSpc>
                <a:spcPct val="150000"/>
              </a:lnSpc>
              <a:spcBef>
                <a:spcPts val="280"/>
              </a:spcBef>
              <a:buFont typeface="Arial" panose="020B0604020202020204" pitchFamily="34" charset="0"/>
              <a:buChar char="•"/>
            </a:pPr>
            <a:r>
              <a:rPr lang="en-US" sz="1400" dirty="0">
                <a:latin typeface="Times New Roman"/>
                <a:cs typeface="Times New Roman"/>
              </a:rPr>
              <a:t>Media Planning </a:t>
            </a:r>
          </a:p>
          <a:p>
            <a:pPr marL="285750" indent="-285750">
              <a:lnSpc>
                <a:spcPct val="150000"/>
              </a:lnSpc>
              <a:spcBef>
                <a:spcPts val="280"/>
              </a:spcBef>
              <a:buFont typeface="Arial" panose="020B0604020202020204" pitchFamily="34" charset="0"/>
              <a:buChar char="•"/>
            </a:pPr>
            <a:r>
              <a:rPr lang="en-US" sz="1400" dirty="0">
                <a:latin typeface="Times New Roman"/>
                <a:cs typeface="Times New Roman"/>
              </a:rPr>
              <a:t>Budgeting</a:t>
            </a:r>
          </a:p>
          <a:p>
            <a:pPr marL="342900" indent="-342900">
              <a:lnSpc>
                <a:spcPct val="100000"/>
              </a:lnSpc>
              <a:spcBef>
                <a:spcPts val="280"/>
              </a:spcBef>
              <a:buFont typeface="+mj-lt"/>
              <a:buAutoNum type="arabicPeriod"/>
            </a:pPr>
            <a:endParaRPr lang="en-US" sz="1400" dirty="0">
              <a:latin typeface="Times New Roman"/>
              <a:cs typeface="Times New Roman"/>
            </a:endParaRPr>
          </a:p>
          <a:p>
            <a:pPr>
              <a:lnSpc>
                <a:spcPct val="150000"/>
              </a:lnSpc>
              <a:spcBef>
                <a:spcPts val="280"/>
              </a:spcBef>
            </a:pPr>
            <a:r>
              <a:rPr lang="en-US" sz="1600" b="1" dirty="0">
                <a:latin typeface="Times New Roman"/>
                <a:cs typeface="Times New Roman"/>
              </a:rPr>
              <a:t>2.  Creative Design:-</a:t>
            </a:r>
          </a:p>
          <a:p>
            <a:pPr marL="285750" indent="-285750">
              <a:lnSpc>
                <a:spcPct val="150000"/>
              </a:lnSpc>
              <a:spcBef>
                <a:spcPts val="280"/>
              </a:spcBef>
              <a:buFont typeface="Arial" panose="020B0604020202020204" pitchFamily="34" charset="0"/>
              <a:buChar char="•"/>
            </a:pPr>
            <a:r>
              <a:rPr lang="en-US" sz="1400" dirty="0">
                <a:latin typeface="Times New Roman"/>
                <a:cs typeface="Times New Roman"/>
              </a:rPr>
              <a:t>Packaging Design </a:t>
            </a:r>
          </a:p>
          <a:p>
            <a:pPr marL="285750" indent="-285750">
              <a:lnSpc>
                <a:spcPct val="150000"/>
              </a:lnSpc>
              <a:spcBef>
                <a:spcPts val="280"/>
              </a:spcBef>
              <a:buFont typeface="Arial" panose="020B0604020202020204" pitchFamily="34" charset="0"/>
              <a:buChar char="•"/>
            </a:pPr>
            <a:r>
              <a:rPr lang="en-US" sz="1400" dirty="0">
                <a:latin typeface="Times New Roman"/>
                <a:cs typeface="Times New Roman"/>
              </a:rPr>
              <a:t>Logo Design </a:t>
            </a:r>
          </a:p>
          <a:p>
            <a:pPr marL="285750" indent="-285750">
              <a:lnSpc>
                <a:spcPct val="150000"/>
              </a:lnSpc>
              <a:spcBef>
                <a:spcPts val="280"/>
              </a:spcBef>
              <a:buFont typeface="Arial" panose="020B0604020202020204" pitchFamily="34" charset="0"/>
              <a:buChar char="•"/>
            </a:pPr>
            <a:r>
              <a:rPr lang="en-US" sz="1400" dirty="0">
                <a:latin typeface="Times New Roman"/>
                <a:cs typeface="Times New Roman"/>
              </a:rPr>
              <a:t>Brand Identity </a:t>
            </a:r>
          </a:p>
          <a:p>
            <a:pPr marL="285750" indent="-285750">
              <a:lnSpc>
                <a:spcPct val="150000"/>
              </a:lnSpc>
              <a:spcBef>
                <a:spcPts val="280"/>
              </a:spcBef>
              <a:buFont typeface="Arial" panose="020B0604020202020204" pitchFamily="34" charset="0"/>
              <a:buChar char="•"/>
            </a:pPr>
            <a:r>
              <a:rPr lang="en-US" sz="1400" dirty="0">
                <a:latin typeface="Times New Roman"/>
                <a:cs typeface="Times New Roman"/>
              </a:rPr>
              <a:t>Campaign Development </a:t>
            </a:r>
          </a:p>
          <a:p>
            <a:pPr marL="285750" indent="-285750">
              <a:lnSpc>
                <a:spcPct val="150000"/>
              </a:lnSpc>
              <a:spcBef>
                <a:spcPts val="280"/>
              </a:spcBef>
              <a:buFont typeface="Arial" panose="020B0604020202020204" pitchFamily="34" charset="0"/>
              <a:buChar char="•"/>
            </a:pPr>
            <a:r>
              <a:rPr lang="en-US" sz="1400" dirty="0">
                <a:latin typeface="Times New Roman"/>
                <a:cs typeface="Times New Roman"/>
              </a:rPr>
              <a:t>Branding and Merchandising </a:t>
            </a:r>
          </a:p>
          <a:p>
            <a:pPr marL="342900" indent="-342900">
              <a:lnSpc>
                <a:spcPct val="100000"/>
              </a:lnSpc>
              <a:spcBef>
                <a:spcPts val="280"/>
              </a:spcBef>
              <a:buAutoNum type="arabicPeriod" startAt="3"/>
            </a:pPr>
            <a:endParaRPr lang="en-US" sz="1600" b="1" dirty="0">
              <a:latin typeface="Times New Roman"/>
              <a:cs typeface="Times New Roman"/>
            </a:endParaRPr>
          </a:p>
          <a:p>
            <a:pPr marL="342900" indent="-342900">
              <a:lnSpc>
                <a:spcPct val="100000"/>
              </a:lnSpc>
              <a:spcBef>
                <a:spcPts val="280"/>
              </a:spcBef>
              <a:buAutoNum type="arabicPeriod" startAt="3"/>
            </a:pPr>
            <a:r>
              <a:rPr lang="en-US" sz="1600" b="1" dirty="0">
                <a:latin typeface="Times New Roman"/>
                <a:cs typeface="Times New Roman"/>
              </a:rPr>
              <a:t>Digital Marketing:-</a:t>
            </a:r>
          </a:p>
          <a:p>
            <a:pPr algn="ctr">
              <a:lnSpc>
                <a:spcPct val="150000"/>
              </a:lnSpc>
              <a:spcBef>
                <a:spcPts val="280"/>
              </a:spcBef>
            </a:pPr>
            <a:r>
              <a:rPr lang="en-US" sz="1400" dirty="0">
                <a:latin typeface="Times New Roman"/>
                <a:cs typeface="Times New Roman"/>
              </a:rPr>
              <a:t>Digital marketing is an efficient marketing strategy to achieve a targeted audience and interact with them to require any action when running a digital selling campaign. </a:t>
            </a:r>
            <a:endParaRPr sz="1400" dirty="0">
              <a:latin typeface="Times New Roman"/>
              <a:cs typeface="Times New Roman"/>
            </a:endParaRPr>
          </a:p>
        </p:txBody>
      </p:sp>
      <p:sp>
        <p:nvSpPr>
          <p:cNvPr id="4" name="Date Placeholder 3">
            <a:extLst>
              <a:ext uri="{FF2B5EF4-FFF2-40B4-BE49-F238E27FC236}">
                <a16:creationId xmlns:a16="http://schemas.microsoft.com/office/drawing/2014/main" id="{55AD3330-B69D-C356-175D-D02BE8601973}"/>
              </a:ext>
            </a:extLst>
          </p:cNvPr>
          <p:cNvSpPr>
            <a:spLocks noGrp="1"/>
          </p:cNvSpPr>
          <p:nvPr>
            <p:ph type="dt" sz="half" idx="6"/>
          </p:nvPr>
        </p:nvSpPr>
        <p:spPr/>
        <p:txBody>
          <a:bodyPr/>
          <a:lstStyle/>
          <a:p>
            <a:fld id="{9312ACD0-6FEB-CC48-89A8-744421C1C58E}" type="datetime1">
              <a:rPr lang="en-US" smtClean="0"/>
              <a:t>9/10/23</a:t>
            </a:fld>
            <a:endParaRPr lang="en-US"/>
          </a:p>
        </p:txBody>
      </p:sp>
      <p:sp>
        <p:nvSpPr>
          <p:cNvPr id="5" name="Slide Number Placeholder 4">
            <a:extLst>
              <a:ext uri="{FF2B5EF4-FFF2-40B4-BE49-F238E27FC236}">
                <a16:creationId xmlns:a16="http://schemas.microsoft.com/office/drawing/2014/main" id="{934A2F67-13A5-16A2-5FAA-1F94A1C11F5F}"/>
              </a:ext>
            </a:extLst>
          </p:cNvPr>
          <p:cNvSpPr>
            <a:spLocks noGrp="1"/>
          </p:cNvSpPr>
          <p:nvPr>
            <p:ph type="sldNum" sz="quarter" idx="7"/>
          </p:nvPr>
        </p:nvSpPr>
        <p:spPr/>
        <p:txBody>
          <a:bodyPr/>
          <a:lstStyle/>
          <a:p>
            <a:fld id="{B6F15528-21DE-4FAA-801E-634DDDAF4B2B}" type="slidenum">
              <a:rPr lang="en-PK" smtClean="0"/>
              <a:t>10</a:t>
            </a:fld>
            <a:endParaRPr lang="en-PK"/>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072CE17-5DD2-0917-E7C6-64B8CBF7900E}"/>
              </a:ext>
            </a:extLst>
          </p:cNvPr>
          <p:cNvSpPr txBox="1"/>
          <p:nvPr/>
        </p:nvSpPr>
        <p:spPr>
          <a:xfrm>
            <a:off x="457200" y="533400"/>
            <a:ext cx="6858000" cy="6655412"/>
          </a:xfrm>
          <a:prstGeom prst="rect">
            <a:avLst/>
          </a:prstGeom>
          <a:noFill/>
        </p:spPr>
        <p:txBody>
          <a:bodyPr wrap="square" rtlCol="0">
            <a:spAutoFit/>
          </a:bodyPr>
          <a:lstStyle/>
          <a:p>
            <a:pPr algn="l" rtl="0">
              <a:lnSpc>
                <a:spcPct val="150000"/>
              </a:lnSpc>
            </a:pPr>
            <a:r>
              <a:rPr lang="en-PK" sz="1600" b="1" dirty="0">
                <a:latin typeface="Times New Roman" panose="02020603050405020304" pitchFamily="18" charset="0"/>
                <a:cs typeface="Times New Roman" panose="02020603050405020304" pitchFamily="18" charset="0"/>
              </a:rPr>
              <a:t>4.   2D/3D Animation:-</a:t>
            </a:r>
          </a:p>
          <a:p>
            <a:pPr marL="285750" indent="-285750" algn="l" rtl="0">
              <a:lnSpc>
                <a:spcPct val="150000"/>
              </a:lnSpc>
              <a:buFont typeface="Arial" panose="020B0604020202020204" pitchFamily="34" charset="0"/>
              <a:buChar char="•"/>
            </a:pPr>
            <a:r>
              <a:rPr lang="en-PK" sz="1400" dirty="0">
                <a:latin typeface="Times New Roman" panose="02020603050405020304" pitchFamily="18" charset="0"/>
                <a:cs typeface="Times New Roman" panose="02020603050405020304" pitchFamily="18" charset="0"/>
              </a:rPr>
              <a:t>2D/3D Animation</a:t>
            </a:r>
          </a:p>
          <a:p>
            <a:pPr marL="285750" indent="-285750" algn="l" rtl="0">
              <a:lnSpc>
                <a:spcPct val="150000"/>
              </a:lnSpc>
              <a:buFont typeface="Arial" panose="020B0604020202020204" pitchFamily="34" charset="0"/>
              <a:buChar char="•"/>
            </a:pPr>
            <a:r>
              <a:rPr lang="en-GB" sz="1400" dirty="0">
                <a:latin typeface="Times New Roman" panose="02020603050405020304" pitchFamily="18" charset="0"/>
                <a:cs typeface="Times New Roman" panose="02020603050405020304" pitchFamily="18" charset="0"/>
              </a:rPr>
              <a:t>P</a:t>
            </a:r>
            <a:r>
              <a:rPr lang="en-PK" sz="1400" dirty="0">
                <a:latin typeface="Times New Roman" panose="02020603050405020304" pitchFamily="18" charset="0"/>
                <a:cs typeface="Times New Roman" panose="02020603050405020304" pitchFamily="18" charset="0"/>
              </a:rPr>
              <a:t>roduct Animation</a:t>
            </a:r>
          </a:p>
          <a:p>
            <a:pPr marL="285750" indent="-285750" algn="l" rtl="0">
              <a:lnSpc>
                <a:spcPct val="150000"/>
              </a:lnSpc>
              <a:buFont typeface="Arial" panose="020B0604020202020204" pitchFamily="34" charset="0"/>
              <a:buChar char="•"/>
            </a:pPr>
            <a:r>
              <a:rPr lang="en-PK" sz="1400" dirty="0">
                <a:latin typeface="Times New Roman" panose="02020603050405020304" pitchFamily="18" charset="0"/>
                <a:cs typeface="Times New Roman" panose="02020603050405020304" pitchFamily="18" charset="0"/>
              </a:rPr>
              <a:t>Character Animation</a:t>
            </a:r>
          </a:p>
          <a:p>
            <a:pPr marL="285750" indent="-285750" algn="l" rtl="0">
              <a:lnSpc>
                <a:spcPct val="150000"/>
              </a:lnSpc>
              <a:buFont typeface="Arial" panose="020B0604020202020204" pitchFamily="34" charset="0"/>
              <a:buChar char="•"/>
            </a:pPr>
            <a:r>
              <a:rPr lang="en-GB" sz="1400" dirty="0">
                <a:latin typeface="Times New Roman" panose="02020603050405020304" pitchFamily="18" charset="0"/>
                <a:cs typeface="Times New Roman" panose="02020603050405020304" pitchFamily="18" charset="0"/>
              </a:rPr>
              <a:t>A</a:t>
            </a:r>
            <a:r>
              <a:rPr lang="en-PK" sz="1400" dirty="0">
                <a:latin typeface="Times New Roman" panose="02020603050405020304" pitchFamily="18" charset="0"/>
                <a:cs typeface="Times New Roman" panose="02020603050405020304" pitchFamily="18" charset="0"/>
              </a:rPr>
              <a:t>rcitatial Animation</a:t>
            </a:r>
          </a:p>
          <a:p>
            <a:pPr marL="285750" indent="-285750" algn="l" rtl="0">
              <a:lnSpc>
                <a:spcPct val="150000"/>
              </a:lnSpc>
              <a:buFont typeface="Arial" panose="020B0604020202020204" pitchFamily="34" charset="0"/>
              <a:buChar char="•"/>
            </a:pPr>
            <a:r>
              <a:rPr lang="en-PK" sz="1400" dirty="0">
                <a:latin typeface="Times New Roman" panose="02020603050405020304" pitchFamily="18" charset="0"/>
                <a:cs typeface="Times New Roman" panose="02020603050405020304" pitchFamily="18" charset="0"/>
              </a:rPr>
              <a:t>2D/3D Modeling </a:t>
            </a:r>
          </a:p>
          <a:p>
            <a:pPr algn="l" rtl="0">
              <a:lnSpc>
                <a:spcPct val="150000"/>
              </a:lnSpc>
            </a:pPr>
            <a:endParaRPr lang="en-PK" sz="1400" dirty="0">
              <a:latin typeface="Times New Roman" panose="02020603050405020304" pitchFamily="18" charset="0"/>
              <a:cs typeface="Times New Roman" panose="02020603050405020304" pitchFamily="18" charset="0"/>
            </a:endParaRPr>
          </a:p>
          <a:p>
            <a:pPr marL="342900" indent="-342900" algn="l" rtl="0">
              <a:lnSpc>
                <a:spcPct val="150000"/>
              </a:lnSpc>
              <a:buAutoNum type="arabicPeriod" startAt="5"/>
            </a:pPr>
            <a:r>
              <a:rPr lang="en-PK" sz="1600" b="1" dirty="0">
                <a:latin typeface="Times New Roman" panose="02020603050405020304" pitchFamily="18" charset="0"/>
                <a:cs typeface="Times New Roman" panose="02020603050405020304" pitchFamily="18" charset="0"/>
              </a:rPr>
              <a:t>TVC/DVC Prodution:-</a:t>
            </a:r>
          </a:p>
          <a:p>
            <a:pPr marL="285750" indent="-285750" algn="l" rtl="0">
              <a:lnSpc>
                <a:spcPct val="150000"/>
              </a:lnSpc>
              <a:buFont typeface="Arial" panose="020B0604020202020204" pitchFamily="34" charset="0"/>
              <a:buChar char="•"/>
            </a:pPr>
            <a:r>
              <a:rPr lang="en-PK" sz="1400" dirty="0">
                <a:latin typeface="Times New Roman" panose="02020603050405020304" pitchFamily="18" charset="0"/>
                <a:cs typeface="Times New Roman" panose="02020603050405020304" pitchFamily="18" charset="0"/>
              </a:rPr>
              <a:t>Explainer Videos </a:t>
            </a:r>
          </a:p>
          <a:p>
            <a:pPr marL="285750" indent="-285750" algn="l" rtl="0">
              <a:lnSpc>
                <a:spcPct val="150000"/>
              </a:lnSpc>
              <a:buFont typeface="Arial" panose="020B0604020202020204" pitchFamily="34" charset="0"/>
              <a:buChar char="•"/>
            </a:pPr>
            <a:r>
              <a:rPr lang="en-PK" sz="1400" dirty="0">
                <a:latin typeface="Times New Roman" panose="02020603050405020304" pitchFamily="18" charset="0"/>
                <a:cs typeface="Times New Roman" panose="02020603050405020304" pitchFamily="18" charset="0"/>
              </a:rPr>
              <a:t>TVC/DVC Production</a:t>
            </a:r>
          </a:p>
          <a:p>
            <a:pPr marL="285750" indent="-285750" algn="l" rtl="0">
              <a:lnSpc>
                <a:spcPct val="150000"/>
              </a:lnSpc>
              <a:buFont typeface="Arial" panose="020B0604020202020204" pitchFamily="34" charset="0"/>
              <a:buChar char="•"/>
            </a:pPr>
            <a:r>
              <a:rPr lang="en-GB" sz="1400" dirty="0">
                <a:latin typeface="Times New Roman" panose="02020603050405020304" pitchFamily="18" charset="0"/>
                <a:cs typeface="Times New Roman" panose="02020603050405020304" pitchFamily="18" charset="0"/>
              </a:rPr>
              <a:t>D</a:t>
            </a:r>
            <a:r>
              <a:rPr lang="en-PK" sz="1400" dirty="0">
                <a:latin typeface="Times New Roman" panose="02020603050405020304" pitchFamily="18" charset="0"/>
                <a:cs typeface="Times New Roman" panose="02020603050405020304" pitchFamily="18" charset="0"/>
              </a:rPr>
              <a:t>ocumentart Production</a:t>
            </a:r>
          </a:p>
          <a:p>
            <a:pPr marL="285750" indent="-285750" algn="l" rtl="0">
              <a:lnSpc>
                <a:spcPct val="150000"/>
              </a:lnSpc>
              <a:buFont typeface="Arial" panose="020B0604020202020204" pitchFamily="34" charset="0"/>
              <a:buChar char="•"/>
            </a:pPr>
            <a:r>
              <a:rPr lang="en-GB" sz="1400" dirty="0">
                <a:latin typeface="Times New Roman" panose="02020603050405020304" pitchFamily="18" charset="0"/>
                <a:cs typeface="Times New Roman" panose="02020603050405020304" pitchFamily="18" charset="0"/>
              </a:rPr>
              <a:t>S</a:t>
            </a:r>
            <a:r>
              <a:rPr lang="en-PK" sz="1400" dirty="0">
                <a:latin typeface="Times New Roman" panose="02020603050405020304" pitchFamily="18" charset="0"/>
                <a:cs typeface="Times New Roman" panose="02020603050405020304" pitchFamily="18" charset="0"/>
              </a:rPr>
              <a:t>hooting</a:t>
            </a:r>
          </a:p>
          <a:p>
            <a:pPr marL="285750" indent="-285750" algn="l" rtl="0">
              <a:lnSpc>
                <a:spcPct val="150000"/>
              </a:lnSpc>
              <a:buFont typeface="Arial" panose="020B0604020202020204" pitchFamily="34" charset="0"/>
              <a:buChar char="•"/>
            </a:pPr>
            <a:r>
              <a:rPr lang="en-GB" sz="1400" dirty="0">
                <a:latin typeface="Times New Roman" panose="02020603050405020304" pitchFamily="18" charset="0"/>
                <a:cs typeface="Times New Roman" panose="02020603050405020304" pitchFamily="18" charset="0"/>
              </a:rPr>
              <a:t>C</a:t>
            </a:r>
            <a:r>
              <a:rPr lang="en-PK" sz="1400" dirty="0">
                <a:latin typeface="Times New Roman" panose="02020603050405020304" pitchFamily="18" charset="0"/>
                <a:cs typeface="Times New Roman" panose="02020603050405020304" pitchFamily="18" charset="0"/>
              </a:rPr>
              <a:t>reative Conception</a:t>
            </a:r>
          </a:p>
          <a:p>
            <a:pPr marL="342900" indent="-342900" algn="l" rtl="0">
              <a:lnSpc>
                <a:spcPct val="150000"/>
              </a:lnSpc>
              <a:buFont typeface="+mj-lt"/>
              <a:buAutoNum type="arabicPeriod"/>
            </a:pPr>
            <a:endParaRPr lang="en-PK" sz="1400" dirty="0">
              <a:latin typeface="Times New Roman" panose="02020603050405020304" pitchFamily="18" charset="0"/>
              <a:cs typeface="Times New Roman" panose="02020603050405020304" pitchFamily="18" charset="0"/>
            </a:endParaRPr>
          </a:p>
          <a:p>
            <a:pPr algn="l" rtl="0">
              <a:lnSpc>
                <a:spcPct val="150000"/>
              </a:lnSpc>
            </a:pPr>
            <a:r>
              <a:rPr lang="en-PK" sz="1600" b="1" dirty="0">
                <a:latin typeface="Times New Roman" panose="02020603050405020304" pitchFamily="18" charset="0"/>
                <a:cs typeface="Times New Roman" panose="02020603050405020304" pitchFamily="18" charset="0"/>
              </a:rPr>
              <a:t>6.   Documentory Production:-</a:t>
            </a:r>
          </a:p>
          <a:p>
            <a:pPr marL="342900" indent="-342900" algn="l" rtl="0">
              <a:lnSpc>
                <a:spcPct val="150000"/>
              </a:lnSpc>
              <a:buFont typeface="Arial" panose="020B0604020202020204" pitchFamily="34" charset="0"/>
              <a:buChar char="•"/>
            </a:pPr>
            <a:r>
              <a:rPr lang="en-GB" sz="1400" dirty="0">
                <a:latin typeface="Times New Roman" panose="02020603050405020304" pitchFamily="18" charset="0"/>
                <a:cs typeface="Times New Roman" panose="02020603050405020304" pitchFamily="18" charset="0"/>
              </a:rPr>
              <a:t>P</a:t>
            </a:r>
            <a:r>
              <a:rPr lang="en-PK" sz="1400" dirty="0">
                <a:latin typeface="Times New Roman" panose="02020603050405020304" pitchFamily="18" charset="0"/>
                <a:cs typeface="Times New Roman" panose="02020603050405020304" pitchFamily="18" charset="0"/>
              </a:rPr>
              <a:t>lanning </a:t>
            </a:r>
          </a:p>
          <a:p>
            <a:pPr marL="342900" indent="-342900" algn="l" rtl="0">
              <a:lnSpc>
                <a:spcPct val="150000"/>
              </a:lnSpc>
              <a:buFont typeface="Arial" panose="020B0604020202020204" pitchFamily="34" charset="0"/>
              <a:buChar char="•"/>
            </a:pPr>
            <a:r>
              <a:rPr lang="en-PK" sz="1400" dirty="0">
                <a:latin typeface="Times New Roman" panose="02020603050405020304" pitchFamily="18" charset="0"/>
                <a:cs typeface="Times New Roman" panose="02020603050405020304" pitchFamily="18" charset="0"/>
              </a:rPr>
              <a:t>Script Writing</a:t>
            </a:r>
          </a:p>
          <a:p>
            <a:pPr marL="342900" indent="-342900" algn="l" rtl="0">
              <a:lnSpc>
                <a:spcPct val="150000"/>
              </a:lnSpc>
              <a:buFont typeface="Arial" panose="020B0604020202020204" pitchFamily="34" charset="0"/>
              <a:buChar char="•"/>
            </a:pPr>
            <a:r>
              <a:rPr lang="en-GB" sz="1400" dirty="0">
                <a:latin typeface="Times New Roman" panose="02020603050405020304" pitchFamily="18" charset="0"/>
                <a:cs typeface="Times New Roman" panose="02020603050405020304" pitchFamily="18" charset="0"/>
              </a:rPr>
              <a:t>P</a:t>
            </a:r>
            <a:r>
              <a:rPr lang="en-PK" sz="1400" dirty="0">
                <a:latin typeface="Times New Roman" panose="02020603050405020304" pitchFamily="18" charset="0"/>
                <a:cs typeface="Times New Roman" panose="02020603050405020304" pitchFamily="18" charset="0"/>
              </a:rPr>
              <a:t>roduction</a:t>
            </a:r>
          </a:p>
          <a:p>
            <a:pPr marL="342900" indent="-342900" algn="l" rtl="0">
              <a:lnSpc>
                <a:spcPct val="150000"/>
              </a:lnSpc>
              <a:buFont typeface="Arial" panose="020B0604020202020204" pitchFamily="34" charset="0"/>
              <a:buChar char="•"/>
            </a:pPr>
            <a:r>
              <a:rPr lang="en-GB" sz="1400" dirty="0">
                <a:latin typeface="Times New Roman" panose="02020603050405020304" pitchFamily="18" charset="0"/>
                <a:cs typeface="Times New Roman" panose="02020603050405020304" pitchFamily="18" charset="0"/>
              </a:rPr>
              <a:t>E</a:t>
            </a:r>
            <a:r>
              <a:rPr lang="en-PK" sz="1400" dirty="0">
                <a:latin typeface="Times New Roman" panose="02020603050405020304" pitchFamily="18" charset="0"/>
                <a:cs typeface="Times New Roman" panose="02020603050405020304" pitchFamily="18" charset="0"/>
              </a:rPr>
              <a:t>diting </a:t>
            </a:r>
          </a:p>
          <a:p>
            <a:pPr marL="342900" indent="-342900" algn="l" rtl="0">
              <a:lnSpc>
                <a:spcPct val="150000"/>
              </a:lnSpc>
              <a:buFont typeface="Arial" panose="020B0604020202020204" pitchFamily="34" charset="0"/>
              <a:buChar char="•"/>
            </a:pPr>
            <a:r>
              <a:rPr lang="en-GB" sz="1400" dirty="0">
                <a:latin typeface="Times New Roman" panose="02020603050405020304" pitchFamily="18" charset="0"/>
                <a:cs typeface="Times New Roman" panose="02020603050405020304" pitchFamily="18" charset="0"/>
              </a:rPr>
              <a:t>A</a:t>
            </a:r>
            <a:r>
              <a:rPr lang="en-PK" sz="1400" dirty="0">
                <a:latin typeface="Times New Roman" panose="02020603050405020304" pitchFamily="18" charset="0"/>
                <a:cs typeface="Times New Roman" panose="02020603050405020304" pitchFamily="18" charset="0"/>
              </a:rPr>
              <a:t>pproval  </a:t>
            </a:r>
          </a:p>
        </p:txBody>
      </p:sp>
      <p:sp>
        <p:nvSpPr>
          <p:cNvPr id="3" name="Date Placeholder 2">
            <a:extLst>
              <a:ext uri="{FF2B5EF4-FFF2-40B4-BE49-F238E27FC236}">
                <a16:creationId xmlns:a16="http://schemas.microsoft.com/office/drawing/2014/main" id="{C4EDBCC3-5261-2688-37A7-035C469348D2}"/>
              </a:ext>
            </a:extLst>
          </p:cNvPr>
          <p:cNvSpPr>
            <a:spLocks noGrp="1"/>
          </p:cNvSpPr>
          <p:nvPr>
            <p:ph type="dt" sz="half" idx="6"/>
          </p:nvPr>
        </p:nvSpPr>
        <p:spPr/>
        <p:txBody>
          <a:bodyPr/>
          <a:lstStyle/>
          <a:p>
            <a:fld id="{89E28AE1-8A44-264C-99D3-DC2533B77BBF}" type="datetime1">
              <a:rPr lang="en-US" smtClean="0"/>
              <a:t>9/10/23</a:t>
            </a:fld>
            <a:endParaRPr lang="en-US"/>
          </a:p>
        </p:txBody>
      </p:sp>
      <p:sp>
        <p:nvSpPr>
          <p:cNvPr id="4" name="Slide Number Placeholder 3">
            <a:extLst>
              <a:ext uri="{FF2B5EF4-FFF2-40B4-BE49-F238E27FC236}">
                <a16:creationId xmlns:a16="http://schemas.microsoft.com/office/drawing/2014/main" id="{4A40743C-367E-DBBF-2D8B-FDC2DBB6C03E}"/>
              </a:ext>
            </a:extLst>
          </p:cNvPr>
          <p:cNvSpPr>
            <a:spLocks noGrp="1"/>
          </p:cNvSpPr>
          <p:nvPr>
            <p:ph type="sldNum" sz="quarter" idx="7"/>
          </p:nvPr>
        </p:nvSpPr>
        <p:spPr/>
        <p:txBody>
          <a:bodyPr/>
          <a:lstStyle/>
          <a:p>
            <a:fld id="{B6F15528-21DE-4FAA-801E-634DDDAF4B2B}" type="slidenum">
              <a:rPr lang="en-PK" smtClean="0"/>
              <a:t>11</a:t>
            </a:fld>
            <a:endParaRPr lang="en-PK"/>
          </a:p>
        </p:txBody>
      </p:sp>
    </p:spTree>
    <p:extLst>
      <p:ext uri="{BB962C8B-B14F-4D97-AF65-F5344CB8AC3E}">
        <p14:creationId xmlns:p14="http://schemas.microsoft.com/office/powerpoint/2010/main" val="29664614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2E9997B-143F-A8FC-41A0-92746C5E4A2F}"/>
              </a:ext>
            </a:extLst>
          </p:cNvPr>
          <p:cNvSpPr txBox="1"/>
          <p:nvPr/>
        </p:nvSpPr>
        <p:spPr>
          <a:xfrm>
            <a:off x="609600" y="228600"/>
            <a:ext cx="6858000" cy="615553"/>
          </a:xfrm>
          <a:prstGeom prst="rect">
            <a:avLst/>
          </a:prstGeom>
          <a:noFill/>
        </p:spPr>
        <p:txBody>
          <a:bodyPr wrap="square" rtlCol="0">
            <a:spAutoFit/>
          </a:bodyPr>
          <a:lstStyle/>
          <a:p>
            <a:r>
              <a:rPr lang="en-PK" b="1" i="1" dirty="0"/>
              <a:t>Brands Marshmallow Collaborate With:-</a:t>
            </a:r>
          </a:p>
          <a:p>
            <a:r>
              <a:rPr lang="en-PK" sz="1600" b="1" dirty="0"/>
              <a:t>Road Master:-</a:t>
            </a:r>
          </a:p>
        </p:txBody>
      </p:sp>
      <p:pic>
        <p:nvPicPr>
          <p:cNvPr id="4" name="Picture 3">
            <a:extLst>
              <a:ext uri="{FF2B5EF4-FFF2-40B4-BE49-F238E27FC236}">
                <a16:creationId xmlns:a16="http://schemas.microsoft.com/office/drawing/2014/main" id="{6C704BE5-5063-C839-CDF2-439A11299A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762000"/>
            <a:ext cx="2235200" cy="2235200"/>
          </a:xfrm>
          <a:prstGeom prst="rect">
            <a:avLst/>
          </a:prstGeom>
        </p:spPr>
      </p:pic>
      <p:sp>
        <p:nvSpPr>
          <p:cNvPr id="6" name="TextBox 5">
            <a:extLst>
              <a:ext uri="{FF2B5EF4-FFF2-40B4-BE49-F238E27FC236}">
                <a16:creationId xmlns:a16="http://schemas.microsoft.com/office/drawing/2014/main" id="{DE58A3B8-E72E-FA11-511B-39A0C06D181A}"/>
              </a:ext>
            </a:extLst>
          </p:cNvPr>
          <p:cNvSpPr txBox="1"/>
          <p:nvPr/>
        </p:nvSpPr>
        <p:spPr>
          <a:xfrm>
            <a:off x="685800" y="3352800"/>
            <a:ext cx="6248400" cy="2000548"/>
          </a:xfrm>
          <a:prstGeom prst="rect">
            <a:avLst/>
          </a:prstGeom>
          <a:noFill/>
        </p:spPr>
        <p:txBody>
          <a:bodyPr wrap="square" rtlCol="0">
            <a:spAutoFit/>
          </a:bodyPr>
          <a:lstStyle/>
          <a:p>
            <a:pPr algn="l" rtl="0">
              <a:lnSpc>
                <a:spcPct val="150000"/>
              </a:lnSpc>
            </a:pPr>
            <a:r>
              <a:rPr lang="en-PK" sz="1600" b="1" dirty="0"/>
              <a:t>Review from Road Master:–</a:t>
            </a:r>
          </a:p>
          <a:p>
            <a:pPr algn="ctr" rtl="0">
              <a:lnSpc>
                <a:spcPct val="150000"/>
              </a:lnSpc>
            </a:pPr>
            <a:r>
              <a:rPr lang="en-GB" sz="1400" dirty="0"/>
              <a:t>I</a:t>
            </a:r>
            <a:r>
              <a:rPr lang="en-PK" sz="1400" dirty="0"/>
              <a:t>t was hard to find who was well-rounded in all areas of digital marketing. </a:t>
            </a:r>
            <a:r>
              <a:rPr lang="en-GB" sz="1400" dirty="0"/>
              <a:t>I</a:t>
            </a:r>
            <a:r>
              <a:rPr lang="en-PK" sz="1400" dirty="0"/>
              <a:t>t is a fantastic digital agency in Pakistan working with all innovative techniques. </a:t>
            </a:r>
            <a:r>
              <a:rPr lang="en-GB" sz="1400" dirty="0"/>
              <a:t>N</a:t>
            </a:r>
            <a:r>
              <a:rPr lang="en-PK" sz="1400" dirty="0"/>
              <a:t>ow, </a:t>
            </a:r>
            <a:r>
              <a:rPr lang="en-GB" sz="1400" dirty="0"/>
              <a:t>I</a:t>
            </a:r>
            <a:r>
              <a:rPr lang="en-PK" sz="1400" dirty="0"/>
              <a:t> have no headache in running my digital campaigns on social media platforms. </a:t>
            </a:r>
          </a:p>
          <a:p>
            <a:pPr algn="l" rtl="0"/>
            <a:r>
              <a:rPr lang="en-PK" sz="1600" b="1" dirty="0"/>
              <a:t>Iffat Anwer Medical Complex:-</a:t>
            </a:r>
          </a:p>
        </p:txBody>
      </p:sp>
      <p:pic>
        <p:nvPicPr>
          <p:cNvPr id="8" name="Picture 7">
            <a:extLst>
              <a:ext uri="{FF2B5EF4-FFF2-40B4-BE49-F238E27FC236}">
                <a16:creationId xmlns:a16="http://schemas.microsoft.com/office/drawing/2014/main" id="{F29D26AE-288C-94BE-BCC7-EA628563A5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4200" y="5353348"/>
            <a:ext cx="2073553" cy="2073553"/>
          </a:xfrm>
          <a:prstGeom prst="rect">
            <a:avLst/>
          </a:prstGeom>
        </p:spPr>
      </p:pic>
      <p:sp>
        <p:nvSpPr>
          <p:cNvPr id="9" name="TextBox 8">
            <a:extLst>
              <a:ext uri="{FF2B5EF4-FFF2-40B4-BE49-F238E27FC236}">
                <a16:creationId xmlns:a16="http://schemas.microsoft.com/office/drawing/2014/main" id="{EC9E18AB-A487-7FF5-8F35-890004DD4DB3}"/>
              </a:ext>
            </a:extLst>
          </p:cNvPr>
          <p:cNvSpPr txBox="1"/>
          <p:nvPr/>
        </p:nvSpPr>
        <p:spPr>
          <a:xfrm>
            <a:off x="838200" y="7123331"/>
            <a:ext cx="6400800" cy="1714380"/>
          </a:xfrm>
          <a:prstGeom prst="rect">
            <a:avLst/>
          </a:prstGeom>
          <a:noFill/>
        </p:spPr>
        <p:txBody>
          <a:bodyPr wrap="square" rtlCol="0">
            <a:spAutoFit/>
          </a:bodyPr>
          <a:lstStyle/>
          <a:p>
            <a:pPr algn="l" rtl="0">
              <a:lnSpc>
                <a:spcPct val="150000"/>
              </a:lnSpc>
            </a:pPr>
            <a:r>
              <a:rPr lang="en-PK" sz="1600" b="1" dirty="0"/>
              <a:t>Review from Iffat Anwer:-</a:t>
            </a:r>
          </a:p>
          <a:p>
            <a:pPr algn="ctr" rtl="0">
              <a:lnSpc>
                <a:spcPct val="150000"/>
              </a:lnSpc>
            </a:pPr>
            <a:r>
              <a:rPr lang="en-PK" sz="1400" dirty="0"/>
              <a:t>Marshmallow Advertising has a team of professionals who understand the latest technologies and have solutions for all digital needs. </a:t>
            </a:r>
            <a:r>
              <a:rPr lang="en-GB" sz="1400" dirty="0"/>
              <a:t>T</a:t>
            </a:r>
            <a:r>
              <a:rPr lang="en-PK" sz="1400" dirty="0"/>
              <a:t>hey always deliver quality work with on-time delivery. </a:t>
            </a:r>
            <a:r>
              <a:rPr lang="en-GB" sz="1400" dirty="0"/>
              <a:t>F</a:t>
            </a:r>
            <a:r>
              <a:rPr lang="en-PK" sz="1400" dirty="0"/>
              <a:t>rom website development to content creation, they can help you ensure your business is found in search.  </a:t>
            </a:r>
          </a:p>
        </p:txBody>
      </p:sp>
      <p:sp>
        <p:nvSpPr>
          <p:cNvPr id="10" name="Date Placeholder 9">
            <a:extLst>
              <a:ext uri="{FF2B5EF4-FFF2-40B4-BE49-F238E27FC236}">
                <a16:creationId xmlns:a16="http://schemas.microsoft.com/office/drawing/2014/main" id="{862F9C50-E971-AA99-F105-192C50F9A331}"/>
              </a:ext>
            </a:extLst>
          </p:cNvPr>
          <p:cNvSpPr>
            <a:spLocks noGrp="1"/>
          </p:cNvSpPr>
          <p:nvPr>
            <p:ph type="dt" sz="half" idx="6"/>
          </p:nvPr>
        </p:nvSpPr>
        <p:spPr/>
        <p:txBody>
          <a:bodyPr/>
          <a:lstStyle/>
          <a:p>
            <a:fld id="{711BCAAF-5BCD-7447-BBC4-FCA840611B9B}" type="datetime1">
              <a:rPr lang="en-US" smtClean="0"/>
              <a:t>9/10/23</a:t>
            </a:fld>
            <a:endParaRPr lang="en-US"/>
          </a:p>
        </p:txBody>
      </p:sp>
      <p:sp>
        <p:nvSpPr>
          <p:cNvPr id="11" name="Slide Number Placeholder 10">
            <a:extLst>
              <a:ext uri="{FF2B5EF4-FFF2-40B4-BE49-F238E27FC236}">
                <a16:creationId xmlns:a16="http://schemas.microsoft.com/office/drawing/2014/main" id="{54ED5417-FCE0-4985-7AB3-B04077D74BA0}"/>
              </a:ext>
            </a:extLst>
          </p:cNvPr>
          <p:cNvSpPr>
            <a:spLocks noGrp="1"/>
          </p:cNvSpPr>
          <p:nvPr>
            <p:ph type="sldNum" sz="quarter" idx="7"/>
          </p:nvPr>
        </p:nvSpPr>
        <p:spPr/>
        <p:txBody>
          <a:bodyPr/>
          <a:lstStyle/>
          <a:p>
            <a:fld id="{B6F15528-21DE-4FAA-801E-634DDDAF4B2B}" type="slidenum">
              <a:rPr lang="en-PK" smtClean="0"/>
              <a:t>12</a:t>
            </a:fld>
            <a:endParaRPr lang="en-PK"/>
          </a:p>
        </p:txBody>
      </p:sp>
    </p:spTree>
    <p:extLst>
      <p:ext uri="{BB962C8B-B14F-4D97-AF65-F5344CB8AC3E}">
        <p14:creationId xmlns:p14="http://schemas.microsoft.com/office/powerpoint/2010/main" val="311263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D4B3F8C-7255-58B1-E361-F75850BA8B32}"/>
              </a:ext>
            </a:extLst>
          </p:cNvPr>
          <p:cNvSpPr txBox="1"/>
          <p:nvPr/>
        </p:nvSpPr>
        <p:spPr>
          <a:xfrm>
            <a:off x="609600" y="304800"/>
            <a:ext cx="7162800" cy="738664"/>
          </a:xfrm>
          <a:prstGeom prst="rect">
            <a:avLst/>
          </a:prstGeom>
          <a:noFill/>
        </p:spPr>
        <p:txBody>
          <a:bodyPr wrap="square" rtlCol="0">
            <a:spAutoFit/>
          </a:bodyPr>
          <a:lstStyle/>
          <a:p>
            <a:pPr>
              <a:lnSpc>
                <a:spcPct val="150000"/>
              </a:lnSpc>
            </a:pPr>
            <a:r>
              <a:rPr lang="en-PK" sz="1600" b="1" dirty="0">
                <a:latin typeface="Times New Roman" panose="02020603050405020304" pitchFamily="18" charset="0"/>
                <a:cs typeface="Times New Roman" panose="02020603050405020304" pitchFamily="18" charset="0"/>
              </a:rPr>
              <a:t>Eithad Town:-</a:t>
            </a:r>
          </a:p>
          <a:p>
            <a:endParaRPr lang="en-PK" dirty="0"/>
          </a:p>
        </p:txBody>
      </p:sp>
      <p:pic>
        <p:nvPicPr>
          <p:cNvPr id="4" name="Picture 3">
            <a:extLst>
              <a:ext uri="{FF2B5EF4-FFF2-40B4-BE49-F238E27FC236}">
                <a16:creationId xmlns:a16="http://schemas.microsoft.com/office/drawing/2014/main" id="{36A0670C-2B50-A7DD-9AE5-397171DF6D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1700" y="627965"/>
            <a:ext cx="3429000" cy="2362200"/>
          </a:xfrm>
          <a:prstGeom prst="rect">
            <a:avLst/>
          </a:prstGeom>
        </p:spPr>
      </p:pic>
      <p:sp>
        <p:nvSpPr>
          <p:cNvPr id="5" name="TextBox 4">
            <a:extLst>
              <a:ext uri="{FF2B5EF4-FFF2-40B4-BE49-F238E27FC236}">
                <a16:creationId xmlns:a16="http://schemas.microsoft.com/office/drawing/2014/main" id="{BEF327FC-8E87-D2EF-6667-CAF7E78A9F88}"/>
              </a:ext>
            </a:extLst>
          </p:cNvPr>
          <p:cNvSpPr txBox="1"/>
          <p:nvPr/>
        </p:nvSpPr>
        <p:spPr>
          <a:xfrm>
            <a:off x="609600" y="3581400"/>
            <a:ext cx="6629400" cy="2077492"/>
          </a:xfrm>
          <a:prstGeom prst="rect">
            <a:avLst/>
          </a:prstGeom>
          <a:noFill/>
        </p:spPr>
        <p:txBody>
          <a:bodyPr wrap="square" rtlCol="0">
            <a:spAutoFit/>
          </a:bodyPr>
          <a:lstStyle/>
          <a:p>
            <a:pPr>
              <a:lnSpc>
                <a:spcPct val="150000"/>
              </a:lnSpc>
            </a:pPr>
            <a:r>
              <a:rPr lang="en-GB" sz="1600" b="1" dirty="0">
                <a:latin typeface="Times New Roman" panose="02020603050405020304" pitchFamily="18" charset="0"/>
                <a:cs typeface="Times New Roman" panose="02020603050405020304" pitchFamily="18" charset="0"/>
              </a:rPr>
              <a:t>Review from </a:t>
            </a:r>
            <a:r>
              <a:rPr lang="en-GB" sz="1600" b="1" dirty="0" err="1">
                <a:latin typeface="Times New Roman" panose="02020603050405020304" pitchFamily="18" charset="0"/>
                <a:cs typeface="Times New Roman" panose="02020603050405020304" pitchFamily="18" charset="0"/>
              </a:rPr>
              <a:t>Eithad</a:t>
            </a:r>
            <a:r>
              <a:rPr lang="en-GB" sz="1600" b="1" dirty="0">
                <a:latin typeface="Times New Roman" panose="02020603050405020304" pitchFamily="18" charset="0"/>
                <a:cs typeface="Times New Roman" panose="02020603050405020304" pitchFamily="18" charset="0"/>
              </a:rPr>
              <a:t> town:-</a:t>
            </a:r>
          </a:p>
          <a:p>
            <a:pPr algn="ctr">
              <a:lnSpc>
                <a:spcPct val="150000"/>
              </a:lnSpc>
            </a:pPr>
            <a:r>
              <a:rPr lang="en-GB" sz="1400" dirty="0">
                <a:latin typeface="Times New Roman" panose="02020603050405020304" pitchFamily="18" charset="0"/>
                <a:cs typeface="Times New Roman" panose="02020603050405020304" pitchFamily="18" charset="0"/>
              </a:rPr>
              <a:t>These guys are incredibly talented and reliable. They always go above and beyond for us. Their work is fantastic and they make a great team together. Would highly recommend it for all your development and digital marketing needs.</a:t>
            </a:r>
          </a:p>
          <a:p>
            <a:pPr>
              <a:lnSpc>
                <a:spcPct val="150000"/>
              </a:lnSpc>
            </a:pPr>
            <a:r>
              <a:rPr lang="en-GB" sz="1600" b="1" dirty="0">
                <a:latin typeface="Times New Roman" panose="02020603050405020304" pitchFamily="18" charset="0"/>
                <a:cs typeface="Times New Roman" panose="02020603050405020304" pitchFamily="18" charset="0"/>
              </a:rPr>
              <a:t>Nisa Cosmetics:-</a:t>
            </a:r>
          </a:p>
          <a:p>
            <a:endParaRPr lang="en-PK" dirty="0"/>
          </a:p>
        </p:txBody>
      </p:sp>
      <p:pic>
        <p:nvPicPr>
          <p:cNvPr id="7" name="Picture 6">
            <a:extLst>
              <a:ext uri="{FF2B5EF4-FFF2-40B4-BE49-F238E27FC236}">
                <a16:creationId xmlns:a16="http://schemas.microsoft.com/office/drawing/2014/main" id="{8DF63CD4-3039-58C6-41FA-500A612FCC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8400" y="5584653"/>
            <a:ext cx="2209800" cy="2209800"/>
          </a:xfrm>
          <a:prstGeom prst="rect">
            <a:avLst/>
          </a:prstGeom>
        </p:spPr>
      </p:pic>
      <p:sp>
        <p:nvSpPr>
          <p:cNvPr id="8" name="TextBox 7">
            <a:extLst>
              <a:ext uri="{FF2B5EF4-FFF2-40B4-BE49-F238E27FC236}">
                <a16:creationId xmlns:a16="http://schemas.microsoft.com/office/drawing/2014/main" id="{460FAF49-F91F-E8A0-E259-49BF3882EE56}"/>
              </a:ext>
            </a:extLst>
          </p:cNvPr>
          <p:cNvSpPr txBox="1"/>
          <p:nvPr/>
        </p:nvSpPr>
        <p:spPr>
          <a:xfrm>
            <a:off x="609600" y="8229600"/>
            <a:ext cx="6781800" cy="1392432"/>
          </a:xfrm>
          <a:prstGeom prst="rect">
            <a:avLst/>
          </a:prstGeom>
          <a:noFill/>
        </p:spPr>
        <p:txBody>
          <a:bodyPr wrap="square" rtlCol="0">
            <a:spAutoFit/>
          </a:bodyPr>
          <a:lstStyle/>
          <a:p>
            <a:pPr>
              <a:lnSpc>
                <a:spcPct val="150000"/>
              </a:lnSpc>
            </a:pPr>
            <a:r>
              <a:rPr lang="en-PK" sz="1600" b="1" dirty="0">
                <a:latin typeface="Times New Roman" panose="02020603050405020304" pitchFamily="18" charset="0"/>
                <a:cs typeface="Times New Roman" panose="02020603050405020304" pitchFamily="18" charset="0"/>
              </a:rPr>
              <a:t>Review from Nisa Cosmetics:–</a:t>
            </a:r>
          </a:p>
          <a:p>
            <a:pPr algn="ctr">
              <a:lnSpc>
                <a:spcPct val="150000"/>
              </a:lnSpc>
            </a:pPr>
            <a:r>
              <a:rPr lang="en-GB" sz="1400" dirty="0">
                <a:latin typeface="Times New Roman" panose="02020603050405020304" pitchFamily="18" charset="0"/>
                <a:cs typeface="Times New Roman" panose="02020603050405020304" pitchFamily="18" charset="0"/>
              </a:rPr>
              <a:t>Get inspired by the team of Marshmallow. They take care of whatever I need for digital marketing by performing great. I took social media services and they impressively work done</a:t>
            </a:r>
            <a:r>
              <a:rPr lang="en-GB" sz="1400" b="1" dirty="0">
                <a:latin typeface="Times New Roman" panose="02020603050405020304" pitchFamily="18" charset="0"/>
                <a:cs typeface="Times New Roman" panose="02020603050405020304" pitchFamily="18" charset="0"/>
              </a:rPr>
              <a:t>. </a:t>
            </a:r>
            <a:r>
              <a:rPr lang="en-GB" sz="1400" dirty="0">
                <a:latin typeface="Times New Roman" panose="02020603050405020304" pitchFamily="18" charset="0"/>
                <a:cs typeface="Times New Roman" panose="02020603050405020304" pitchFamily="18" charset="0"/>
              </a:rPr>
              <a:t>They are always optimistic and focused on the task at hand.</a:t>
            </a:r>
            <a:endParaRPr lang="en-PK" sz="1400" dirty="0">
              <a:latin typeface="Times New Roman" panose="02020603050405020304" pitchFamily="18" charset="0"/>
              <a:cs typeface="Times New Roman" panose="02020603050405020304" pitchFamily="18" charset="0"/>
            </a:endParaRPr>
          </a:p>
        </p:txBody>
      </p:sp>
      <p:sp>
        <p:nvSpPr>
          <p:cNvPr id="9" name="Date Placeholder 8">
            <a:extLst>
              <a:ext uri="{FF2B5EF4-FFF2-40B4-BE49-F238E27FC236}">
                <a16:creationId xmlns:a16="http://schemas.microsoft.com/office/drawing/2014/main" id="{2C3E92F9-ACB2-92F1-71E7-97A761752608}"/>
              </a:ext>
            </a:extLst>
          </p:cNvPr>
          <p:cNvSpPr>
            <a:spLocks noGrp="1"/>
          </p:cNvSpPr>
          <p:nvPr>
            <p:ph type="dt" sz="half" idx="6"/>
          </p:nvPr>
        </p:nvSpPr>
        <p:spPr/>
        <p:txBody>
          <a:bodyPr/>
          <a:lstStyle/>
          <a:p>
            <a:fld id="{3B761633-8E6A-D34B-93FA-8FDD7C15F5D0}" type="datetime1">
              <a:rPr lang="en-US" smtClean="0"/>
              <a:t>9/10/23</a:t>
            </a:fld>
            <a:endParaRPr lang="en-US"/>
          </a:p>
        </p:txBody>
      </p:sp>
      <p:sp>
        <p:nvSpPr>
          <p:cNvPr id="10" name="Slide Number Placeholder 9">
            <a:extLst>
              <a:ext uri="{FF2B5EF4-FFF2-40B4-BE49-F238E27FC236}">
                <a16:creationId xmlns:a16="http://schemas.microsoft.com/office/drawing/2014/main" id="{A2F72161-AEE1-A812-0F27-6355D8507F77}"/>
              </a:ext>
            </a:extLst>
          </p:cNvPr>
          <p:cNvSpPr>
            <a:spLocks noGrp="1"/>
          </p:cNvSpPr>
          <p:nvPr>
            <p:ph type="sldNum" sz="quarter" idx="7"/>
          </p:nvPr>
        </p:nvSpPr>
        <p:spPr/>
        <p:txBody>
          <a:bodyPr/>
          <a:lstStyle/>
          <a:p>
            <a:fld id="{B6F15528-21DE-4FAA-801E-634DDDAF4B2B}" type="slidenum">
              <a:rPr lang="en-PK" smtClean="0"/>
              <a:t>13</a:t>
            </a:fld>
            <a:endParaRPr lang="en-PK"/>
          </a:p>
        </p:txBody>
      </p:sp>
    </p:spTree>
    <p:extLst>
      <p:ext uri="{BB962C8B-B14F-4D97-AF65-F5344CB8AC3E}">
        <p14:creationId xmlns:p14="http://schemas.microsoft.com/office/powerpoint/2010/main" val="1361666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9F63F85-8E77-AE5B-3F73-B8154C4477C7}"/>
              </a:ext>
            </a:extLst>
          </p:cNvPr>
          <p:cNvSpPr txBox="1"/>
          <p:nvPr/>
        </p:nvSpPr>
        <p:spPr>
          <a:xfrm>
            <a:off x="635442" y="304226"/>
            <a:ext cx="6629400" cy="338554"/>
          </a:xfrm>
          <a:prstGeom prst="rect">
            <a:avLst/>
          </a:prstGeom>
          <a:noFill/>
        </p:spPr>
        <p:txBody>
          <a:bodyPr wrap="square" rtlCol="0">
            <a:spAutoFit/>
          </a:bodyPr>
          <a:lstStyle/>
          <a:p>
            <a:r>
              <a:rPr lang="en-PK" sz="1600" b="1" dirty="0"/>
              <a:t>ZandJ:-</a:t>
            </a:r>
          </a:p>
        </p:txBody>
      </p:sp>
      <p:pic>
        <p:nvPicPr>
          <p:cNvPr id="4" name="Picture 3">
            <a:extLst>
              <a:ext uri="{FF2B5EF4-FFF2-40B4-BE49-F238E27FC236}">
                <a16:creationId xmlns:a16="http://schemas.microsoft.com/office/drawing/2014/main" id="{5FC84837-471C-944C-9C97-7796E9D2B2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762000"/>
            <a:ext cx="3352800" cy="2425700"/>
          </a:xfrm>
          <a:prstGeom prst="rect">
            <a:avLst/>
          </a:prstGeom>
        </p:spPr>
      </p:pic>
      <p:sp>
        <p:nvSpPr>
          <p:cNvPr id="5" name="TextBox 4">
            <a:extLst>
              <a:ext uri="{FF2B5EF4-FFF2-40B4-BE49-F238E27FC236}">
                <a16:creationId xmlns:a16="http://schemas.microsoft.com/office/drawing/2014/main" id="{98F7FFCE-B179-6050-DC4E-588BA047334E}"/>
              </a:ext>
            </a:extLst>
          </p:cNvPr>
          <p:cNvSpPr txBox="1"/>
          <p:nvPr/>
        </p:nvSpPr>
        <p:spPr>
          <a:xfrm>
            <a:off x="838200" y="3505200"/>
            <a:ext cx="5943600" cy="2446824"/>
          </a:xfrm>
          <a:prstGeom prst="rect">
            <a:avLst/>
          </a:prstGeom>
          <a:noFill/>
        </p:spPr>
        <p:txBody>
          <a:bodyPr wrap="square" rtlCol="0">
            <a:spAutoFit/>
          </a:bodyPr>
          <a:lstStyle/>
          <a:p>
            <a:pPr algn="l" rtl="0">
              <a:lnSpc>
                <a:spcPct val="150000"/>
              </a:lnSpc>
            </a:pPr>
            <a:r>
              <a:rPr lang="en-PK" sz="1600" b="1" dirty="0">
                <a:latin typeface="Times New Roman" panose="02020603050405020304" pitchFamily="18" charset="0"/>
                <a:cs typeface="Times New Roman" panose="02020603050405020304" pitchFamily="18" charset="0"/>
              </a:rPr>
              <a:t>Review from ZandJ:-</a:t>
            </a:r>
          </a:p>
          <a:p>
            <a:pPr algn="ctr" rtl="0">
              <a:lnSpc>
                <a:spcPct val="150000"/>
              </a:lnSpc>
            </a:pPr>
            <a:r>
              <a:rPr lang="en-GB" sz="1400" dirty="0">
                <a:latin typeface="Times New Roman" panose="02020603050405020304" pitchFamily="18" charset="0"/>
                <a:cs typeface="Times New Roman" panose="02020603050405020304" pitchFamily="18" charset="0"/>
              </a:rPr>
              <a:t>A company with well-organized staff and appreciated service. I believe they are one of the best marketing agencies in Lahore. They are optimizing my social media network and I am satisfied with the result.</a:t>
            </a:r>
          </a:p>
          <a:p>
            <a:pPr algn="l" rtl="0">
              <a:lnSpc>
                <a:spcPct val="150000"/>
              </a:lnSpc>
            </a:pPr>
            <a:r>
              <a:rPr lang="en-GB" sz="1600" b="1" dirty="0">
                <a:latin typeface="Times New Roman" panose="02020603050405020304" pitchFamily="18" charset="0"/>
                <a:cs typeface="Times New Roman" panose="02020603050405020304" pitchFamily="18" charset="0"/>
              </a:rPr>
              <a:t>Master Baby:-</a:t>
            </a:r>
          </a:p>
          <a:p>
            <a:pPr algn="l" rtl="0"/>
            <a:endParaRPr lang="en-GB" dirty="0"/>
          </a:p>
          <a:p>
            <a:pPr algn="l" rtl="0"/>
            <a:endParaRPr lang="en-PK" dirty="0"/>
          </a:p>
        </p:txBody>
      </p:sp>
      <p:pic>
        <p:nvPicPr>
          <p:cNvPr id="7" name="Picture 6">
            <a:extLst>
              <a:ext uri="{FF2B5EF4-FFF2-40B4-BE49-F238E27FC236}">
                <a16:creationId xmlns:a16="http://schemas.microsoft.com/office/drawing/2014/main" id="{3E1AC002-35C1-7C97-79C1-7769B1BA81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0800" y="5334000"/>
            <a:ext cx="3276600" cy="2489200"/>
          </a:xfrm>
          <a:prstGeom prst="rect">
            <a:avLst/>
          </a:prstGeom>
        </p:spPr>
      </p:pic>
      <p:sp>
        <p:nvSpPr>
          <p:cNvPr id="8" name="TextBox 7">
            <a:extLst>
              <a:ext uri="{FF2B5EF4-FFF2-40B4-BE49-F238E27FC236}">
                <a16:creationId xmlns:a16="http://schemas.microsoft.com/office/drawing/2014/main" id="{F1893955-1EBD-6BB3-F4A4-98B2CA0E00DE}"/>
              </a:ext>
            </a:extLst>
          </p:cNvPr>
          <p:cNvSpPr txBox="1"/>
          <p:nvPr/>
        </p:nvSpPr>
        <p:spPr>
          <a:xfrm>
            <a:off x="838200" y="7761577"/>
            <a:ext cx="6400800" cy="1623265"/>
          </a:xfrm>
          <a:prstGeom prst="rect">
            <a:avLst/>
          </a:prstGeom>
          <a:noFill/>
        </p:spPr>
        <p:txBody>
          <a:bodyPr wrap="square" rtlCol="0">
            <a:spAutoFit/>
          </a:bodyPr>
          <a:lstStyle/>
          <a:p>
            <a:r>
              <a:rPr lang="en-PK" b="1" dirty="0">
                <a:latin typeface="Times New Roman" panose="02020603050405020304" pitchFamily="18" charset="0"/>
                <a:cs typeface="Times New Roman" panose="02020603050405020304" pitchFamily="18" charset="0"/>
              </a:rPr>
              <a:t>Review from Master Baby:-</a:t>
            </a:r>
          </a:p>
          <a:p>
            <a:pPr algn="ctr">
              <a:lnSpc>
                <a:spcPct val="150000"/>
              </a:lnSpc>
            </a:pPr>
            <a:r>
              <a:rPr lang="en-GB" sz="1400" dirty="0">
                <a:latin typeface="Times New Roman" panose="02020603050405020304" pitchFamily="18" charset="0"/>
                <a:cs typeface="Times New Roman" panose="02020603050405020304" pitchFamily="18" charset="0"/>
              </a:rPr>
              <a:t>Marshmallow Advertising is a high-quality, full-service digital agency. They have professionals who understand the latest technology and have solutions for all my digital needs. They knew our deadlines and told us what we needed to do to hit them. Perfect place for Digital marketing and Web development. Overall great experience.</a:t>
            </a:r>
            <a:endParaRPr lang="en-PK" sz="1400" dirty="0">
              <a:latin typeface="Times New Roman" panose="02020603050405020304" pitchFamily="18" charset="0"/>
              <a:cs typeface="Times New Roman" panose="02020603050405020304" pitchFamily="18" charset="0"/>
            </a:endParaRPr>
          </a:p>
        </p:txBody>
      </p:sp>
      <p:sp>
        <p:nvSpPr>
          <p:cNvPr id="9" name="Date Placeholder 8">
            <a:extLst>
              <a:ext uri="{FF2B5EF4-FFF2-40B4-BE49-F238E27FC236}">
                <a16:creationId xmlns:a16="http://schemas.microsoft.com/office/drawing/2014/main" id="{2BF0CBE7-A21F-B803-8152-E11E1D54475D}"/>
              </a:ext>
            </a:extLst>
          </p:cNvPr>
          <p:cNvSpPr>
            <a:spLocks noGrp="1"/>
          </p:cNvSpPr>
          <p:nvPr>
            <p:ph type="dt" sz="half" idx="6"/>
          </p:nvPr>
        </p:nvSpPr>
        <p:spPr/>
        <p:txBody>
          <a:bodyPr/>
          <a:lstStyle/>
          <a:p>
            <a:fld id="{E94B0745-A5A3-304E-A98F-7EC0AB4D20B0}" type="datetime1">
              <a:rPr lang="en-US" smtClean="0"/>
              <a:t>9/10/23</a:t>
            </a:fld>
            <a:endParaRPr lang="en-US"/>
          </a:p>
        </p:txBody>
      </p:sp>
      <p:sp>
        <p:nvSpPr>
          <p:cNvPr id="10" name="Slide Number Placeholder 9">
            <a:extLst>
              <a:ext uri="{FF2B5EF4-FFF2-40B4-BE49-F238E27FC236}">
                <a16:creationId xmlns:a16="http://schemas.microsoft.com/office/drawing/2014/main" id="{830D87B2-F0F7-4B5B-033D-1D065CDCCABF}"/>
              </a:ext>
            </a:extLst>
          </p:cNvPr>
          <p:cNvSpPr>
            <a:spLocks noGrp="1"/>
          </p:cNvSpPr>
          <p:nvPr>
            <p:ph type="sldNum" sz="quarter" idx="7"/>
          </p:nvPr>
        </p:nvSpPr>
        <p:spPr/>
        <p:txBody>
          <a:bodyPr/>
          <a:lstStyle/>
          <a:p>
            <a:fld id="{B6F15528-21DE-4FAA-801E-634DDDAF4B2B}" type="slidenum">
              <a:rPr lang="en-PK" smtClean="0"/>
              <a:t>14</a:t>
            </a:fld>
            <a:endParaRPr lang="en-PK"/>
          </a:p>
        </p:txBody>
      </p:sp>
    </p:spTree>
    <p:extLst>
      <p:ext uri="{BB962C8B-B14F-4D97-AF65-F5344CB8AC3E}">
        <p14:creationId xmlns:p14="http://schemas.microsoft.com/office/powerpoint/2010/main" val="2176416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326394-8FB5-7611-FFAD-87D7124C42F4}"/>
              </a:ext>
            </a:extLst>
          </p:cNvPr>
          <p:cNvSpPr>
            <a:spLocks noGrp="1"/>
          </p:cNvSpPr>
          <p:nvPr>
            <p:ph type="dt" sz="half" idx="6"/>
          </p:nvPr>
        </p:nvSpPr>
        <p:spPr/>
        <p:txBody>
          <a:bodyPr/>
          <a:lstStyle/>
          <a:p>
            <a:fld id="{54952782-FDED-8941-8085-658F3B90331E}" type="datetime1">
              <a:rPr lang="en-US" smtClean="0"/>
              <a:t>9/10/23</a:t>
            </a:fld>
            <a:endParaRPr lang="en-US"/>
          </a:p>
        </p:txBody>
      </p:sp>
      <p:sp>
        <p:nvSpPr>
          <p:cNvPr id="3" name="Slide Number Placeholder 2">
            <a:extLst>
              <a:ext uri="{FF2B5EF4-FFF2-40B4-BE49-F238E27FC236}">
                <a16:creationId xmlns:a16="http://schemas.microsoft.com/office/drawing/2014/main" id="{73881460-4D73-4CB3-E376-7BA861C0C968}"/>
              </a:ext>
            </a:extLst>
          </p:cNvPr>
          <p:cNvSpPr>
            <a:spLocks noGrp="1"/>
          </p:cNvSpPr>
          <p:nvPr>
            <p:ph type="sldNum" sz="quarter" idx="7"/>
          </p:nvPr>
        </p:nvSpPr>
        <p:spPr/>
        <p:txBody>
          <a:bodyPr/>
          <a:lstStyle/>
          <a:p>
            <a:fld id="{B6F15528-21DE-4FAA-801E-634DDDAF4B2B}" type="slidenum">
              <a:rPr lang="en-PK" smtClean="0"/>
              <a:t>15</a:t>
            </a:fld>
            <a:endParaRPr lang="en-PK"/>
          </a:p>
        </p:txBody>
      </p:sp>
      <p:sp>
        <p:nvSpPr>
          <p:cNvPr id="4" name="TextBox 3">
            <a:extLst>
              <a:ext uri="{FF2B5EF4-FFF2-40B4-BE49-F238E27FC236}">
                <a16:creationId xmlns:a16="http://schemas.microsoft.com/office/drawing/2014/main" id="{5216DC4B-F89E-04B3-874B-BE4ECED8B107}"/>
              </a:ext>
            </a:extLst>
          </p:cNvPr>
          <p:cNvSpPr txBox="1"/>
          <p:nvPr/>
        </p:nvSpPr>
        <p:spPr>
          <a:xfrm>
            <a:off x="388620" y="76200"/>
            <a:ext cx="6850380" cy="8833187"/>
          </a:xfrm>
          <a:prstGeom prst="rect">
            <a:avLst/>
          </a:prstGeom>
          <a:noFill/>
        </p:spPr>
        <p:txBody>
          <a:bodyPr wrap="square" rtlCol="0">
            <a:spAutoFit/>
          </a:bodyPr>
          <a:lstStyle/>
          <a:p>
            <a:pPr algn="ctr"/>
            <a:r>
              <a:rPr lang="en-PK" b="1" dirty="0">
                <a:latin typeface="Times New Roman" panose="02020603050405020304" pitchFamily="18" charset="0"/>
                <a:cs typeface="Times New Roman" panose="02020603050405020304" pitchFamily="18" charset="0"/>
              </a:rPr>
              <a:t>Competitors:-</a:t>
            </a:r>
          </a:p>
          <a:p>
            <a:pPr algn="ctr"/>
            <a:br>
              <a:rPr lang="en-GB" sz="1400" b="0" i="0" dirty="0">
                <a:solidFill>
                  <a:srgbClr val="181818"/>
                </a:solidFill>
                <a:effectLst/>
                <a:latin typeface="Times New Roman" panose="02020603050405020304" pitchFamily="18" charset="0"/>
                <a:cs typeface="Times New Roman" panose="02020603050405020304" pitchFamily="18" charset="0"/>
              </a:rPr>
            </a:br>
            <a:r>
              <a:rPr lang="en-GB" sz="1400" b="0" i="0" dirty="0">
                <a:solidFill>
                  <a:srgbClr val="181818"/>
                </a:solidFill>
                <a:effectLst/>
                <a:latin typeface="Times New Roman" panose="02020603050405020304" pitchFamily="18" charset="0"/>
                <a:cs typeface="Times New Roman" panose="02020603050405020304" pitchFamily="18" charset="0"/>
              </a:rPr>
              <a:t>“</a:t>
            </a:r>
            <a:r>
              <a:rPr lang="en-GB" sz="1600" b="1" i="0" dirty="0">
                <a:solidFill>
                  <a:srgbClr val="181818"/>
                </a:solidFill>
                <a:effectLst/>
                <a:latin typeface="Times New Roman" panose="02020603050405020304" pitchFamily="18" charset="0"/>
                <a:cs typeface="Times New Roman" panose="02020603050405020304" pitchFamily="18" charset="0"/>
              </a:rPr>
              <a:t>eChromatics Web Solutions </a:t>
            </a:r>
          </a:p>
          <a:p>
            <a:pPr algn="ctr"/>
            <a:r>
              <a:rPr lang="en-GB" sz="1600" b="1" i="0" u="none" strike="noStrike" dirty="0">
                <a:solidFill>
                  <a:srgbClr val="181818"/>
                </a:solidFill>
                <a:effectLst/>
                <a:latin typeface="Times New Roman" panose="02020603050405020304" pitchFamily="18" charset="0"/>
                <a:cs typeface="Times New Roman" panose="02020603050405020304" pitchFamily="18" charset="0"/>
                <a:hlinkClick r:id="rId2"/>
              </a:rPr>
              <a:t>Lahore</a:t>
            </a:r>
            <a:r>
              <a:rPr lang="en-GB" sz="1600" b="1" i="0" dirty="0">
                <a:solidFill>
                  <a:srgbClr val="181818"/>
                </a:solidFill>
                <a:effectLst/>
                <a:latin typeface="Times New Roman" panose="02020603050405020304" pitchFamily="18" charset="0"/>
                <a:cs typeface="Times New Roman" panose="02020603050405020304" pitchFamily="18" charset="0"/>
              </a:rPr>
              <a:t>,  </a:t>
            </a:r>
            <a:r>
              <a:rPr lang="en-GB" sz="1600" b="1" i="0" u="none" strike="noStrike" dirty="0">
                <a:solidFill>
                  <a:srgbClr val="181818"/>
                </a:solidFill>
                <a:effectLst/>
                <a:latin typeface="Times New Roman" panose="02020603050405020304" pitchFamily="18" charset="0"/>
                <a:cs typeface="Times New Roman" panose="02020603050405020304" pitchFamily="18" charset="0"/>
                <a:hlinkClick r:id="rId3"/>
              </a:rPr>
              <a:t>Pakistan</a:t>
            </a:r>
            <a:r>
              <a:rPr lang="en-GB" sz="1600" b="1" i="0" u="none" strike="noStrike" dirty="0">
                <a:solidFill>
                  <a:srgbClr val="181818"/>
                </a:solidFill>
                <a:effectLst/>
                <a:latin typeface="Times New Roman" panose="02020603050405020304" pitchFamily="18" charset="0"/>
                <a:cs typeface="Times New Roman" panose="02020603050405020304" pitchFamily="18" charset="0"/>
              </a:rPr>
              <a:t>:-”</a:t>
            </a:r>
          </a:p>
          <a:p>
            <a:pPr algn="ctr"/>
            <a:endParaRPr lang="en-GB" sz="1400" b="0" i="0" dirty="0">
              <a:solidFill>
                <a:srgbClr val="181818"/>
              </a:solidFill>
              <a:effectLst/>
              <a:latin typeface="Times New Roman" panose="02020603050405020304" pitchFamily="18" charset="0"/>
              <a:cs typeface="Times New Roman" panose="02020603050405020304" pitchFamily="18" charset="0"/>
            </a:endParaRPr>
          </a:p>
          <a:p>
            <a:pPr algn="ctr"/>
            <a:r>
              <a:rPr lang="en-PK" b="1" i="1" dirty="0">
                <a:latin typeface="Times New Roman" panose="02020603050405020304" pitchFamily="18" charset="0"/>
                <a:cs typeface="Times New Roman" panose="02020603050405020304" pitchFamily="18" charset="0"/>
              </a:rPr>
              <a:t>Their claims:-</a:t>
            </a:r>
          </a:p>
          <a:p>
            <a:pPr algn="ctr"/>
            <a:r>
              <a:rPr lang="en-GB" sz="1400" dirty="0">
                <a:latin typeface="Times New Roman" panose="02020603050405020304" pitchFamily="18" charset="0"/>
                <a:cs typeface="Times New Roman" panose="02020603050405020304" pitchFamily="18" charset="0"/>
              </a:rPr>
              <a:t>eChromatics is a company that provides a variety of value-added services, such as website design, development, SEO optimization, and digital marketing services. We specialize in web development services, including website design, web application development, and e-commerce development, among others. Our services are customized to meet the unique needs of each client and their business requirements.</a:t>
            </a:r>
          </a:p>
          <a:p>
            <a:pPr algn="ctr"/>
            <a:endParaRPr lang="en-GB" sz="1400" dirty="0">
              <a:latin typeface="Times New Roman" panose="02020603050405020304" pitchFamily="18" charset="0"/>
              <a:cs typeface="Times New Roman" panose="02020603050405020304" pitchFamily="18" charset="0"/>
            </a:endParaRPr>
          </a:p>
          <a:p>
            <a:pPr algn="ctr"/>
            <a:r>
              <a:rPr lang="en-GB" sz="1400" dirty="0">
                <a:latin typeface="Times New Roman" panose="02020603050405020304" pitchFamily="18" charset="0"/>
                <a:cs typeface="Times New Roman" panose="02020603050405020304" pitchFamily="18" charset="0"/>
              </a:rPr>
              <a:t>We also offer affordable web hosting solutions for businesses of all sizes. Our team of experts has years of experience in the web hosting industry, ensuring that your website operates smoothly and securely. We provide a range of hosting packages, from shared hosting for small businesses to dedicated servers for larger enterprises. All of our packages include a 99.9% uptime guarantee, daily backups, and WhatsApp support to ensure the safety and security of your data.</a:t>
            </a:r>
          </a:p>
          <a:p>
            <a:pPr algn="ctr"/>
            <a:endParaRPr lang="en-GB" sz="1400" b="0" i="0" dirty="0">
              <a:solidFill>
                <a:srgbClr val="181818"/>
              </a:solidFill>
              <a:effectLst/>
              <a:latin typeface="NeurialGrotesk"/>
            </a:endParaRPr>
          </a:p>
          <a:p>
            <a:pPr algn="ctr"/>
            <a:r>
              <a:rPr lang="en-GB" sz="1600" b="1" dirty="0">
                <a:solidFill>
                  <a:srgbClr val="181818"/>
                </a:solidFill>
                <a:effectLst/>
                <a:latin typeface="Times New Roman" panose="02020603050405020304" pitchFamily="18" charset="0"/>
                <a:cs typeface="Times New Roman" panose="02020603050405020304" pitchFamily="18" charset="0"/>
              </a:rPr>
              <a:t>“</a:t>
            </a:r>
            <a:r>
              <a:rPr lang="en-GB" sz="1600" b="1" dirty="0" err="1">
                <a:solidFill>
                  <a:srgbClr val="181818"/>
                </a:solidFill>
                <a:effectLst/>
                <a:latin typeface="Times New Roman" panose="02020603050405020304" pitchFamily="18" charset="0"/>
                <a:cs typeface="Times New Roman" panose="02020603050405020304" pitchFamily="18" charset="0"/>
              </a:rPr>
              <a:t>Codiveo</a:t>
            </a:r>
            <a:r>
              <a:rPr lang="en-GB" sz="1600" b="1" dirty="0">
                <a:solidFill>
                  <a:srgbClr val="181818"/>
                </a:solidFill>
                <a:effectLst/>
                <a:latin typeface="Times New Roman" panose="02020603050405020304" pitchFamily="18" charset="0"/>
                <a:cs typeface="Times New Roman" panose="02020603050405020304" pitchFamily="18" charset="0"/>
              </a:rPr>
              <a:t> </a:t>
            </a:r>
          </a:p>
          <a:p>
            <a:pPr algn="ctr"/>
            <a:r>
              <a:rPr lang="en-GB" sz="1600" b="1" u="none" strike="noStrike" dirty="0">
                <a:solidFill>
                  <a:srgbClr val="181818"/>
                </a:solidFill>
                <a:effectLst/>
                <a:latin typeface="Times New Roman" panose="02020603050405020304" pitchFamily="18" charset="0"/>
                <a:cs typeface="Times New Roman" panose="02020603050405020304" pitchFamily="18" charset="0"/>
                <a:hlinkClick r:id="rId2"/>
              </a:rPr>
              <a:t>Lahore</a:t>
            </a:r>
            <a:r>
              <a:rPr lang="en-GB" sz="1600" b="1" dirty="0">
                <a:solidFill>
                  <a:srgbClr val="181818"/>
                </a:solidFill>
                <a:effectLst/>
                <a:latin typeface="Times New Roman" panose="02020603050405020304" pitchFamily="18" charset="0"/>
                <a:cs typeface="Times New Roman" panose="02020603050405020304" pitchFamily="18" charset="0"/>
              </a:rPr>
              <a:t>,  </a:t>
            </a:r>
            <a:r>
              <a:rPr lang="en-GB" sz="1600" b="1" u="none" strike="noStrike" dirty="0">
                <a:solidFill>
                  <a:srgbClr val="181818"/>
                </a:solidFill>
                <a:effectLst/>
                <a:latin typeface="Times New Roman" panose="02020603050405020304" pitchFamily="18" charset="0"/>
                <a:cs typeface="Times New Roman" panose="02020603050405020304" pitchFamily="18" charset="0"/>
                <a:hlinkClick r:id="rId3"/>
              </a:rPr>
              <a:t>Pakistan</a:t>
            </a:r>
            <a:r>
              <a:rPr lang="en-GB" sz="1600" b="1" u="none" strike="noStrike" dirty="0">
                <a:solidFill>
                  <a:srgbClr val="181818"/>
                </a:solidFill>
                <a:effectLst/>
                <a:latin typeface="Times New Roman" panose="02020603050405020304" pitchFamily="18" charset="0"/>
                <a:cs typeface="Times New Roman" panose="02020603050405020304" pitchFamily="18" charset="0"/>
              </a:rPr>
              <a:t>”</a:t>
            </a:r>
          </a:p>
          <a:p>
            <a:pPr algn="ctr"/>
            <a:endParaRPr lang="en-GB" sz="1600" b="1" dirty="0">
              <a:solidFill>
                <a:srgbClr val="181818"/>
              </a:solidFill>
              <a:latin typeface="Times New Roman" panose="02020603050405020304" pitchFamily="18" charset="0"/>
              <a:cs typeface="Times New Roman" panose="02020603050405020304" pitchFamily="18" charset="0"/>
            </a:endParaRPr>
          </a:p>
          <a:p>
            <a:pPr algn="ctr"/>
            <a:r>
              <a:rPr lang="en-GB" sz="1600" b="1" i="1" dirty="0">
                <a:solidFill>
                  <a:srgbClr val="181818"/>
                </a:solidFill>
                <a:latin typeface="Times New Roman" panose="02020603050405020304" pitchFamily="18" charset="0"/>
                <a:cs typeface="Times New Roman" panose="02020603050405020304" pitchFamily="18" charset="0"/>
              </a:rPr>
              <a:t>“Their Claims”</a:t>
            </a:r>
          </a:p>
          <a:p>
            <a:pPr algn="ctr"/>
            <a:endParaRPr lang="en-GB" sz="1400" dirty="0">
              <a:solidFill>
                <a:srgbClr val="181818"/>
              </a:solidFill>
              <a:latin typeface="Times New Roman" panose="02020603050405020304" pitchFamily="18" charset="0"/>
              <a:cs typeface="Times New Roman" panose="02020603050405020304" pitchFamily="18" charset="0"/>
            </a:endParaRPr>
          </a:p>
          <a:p>
            <a:pPr algn="ctr"/>
            <a:r>
              <a:rPr lang="en-GB" sz="1400" dirty="0" err="1">
                <a:solidFill>
                  <a:srgbClr val="181818"/>
                </a:solidFill>
                <a:latin typeface="Times New Roman" panose="02020603050405020304" pitchFamily="18" charset="0"/>
                <a:cs typeface="Times New Roman" panose="02020603050405020304" pitchFamily="18" charset="0"/>
              </a:rPr>
              <a:t>Codiveo</a:t>
            </a:r>
            <a:r>
              <a:rPr lang="en-GB" sz="1400" dirty="0">
                <a:solidFill>
                  <a:srgbClr val="181818"/>
                </a:solidFill>
                <a:latin typeface="Times New Roman" panose="02020603050405020304" pitchFamily="18" charset="0"/>
                <a:cs typeface="Times New Roman" panose="02020603050405020304" pitchFamily="18" charset="0"/>
              </a:rPr>
              <a:t> is a company that is enthusiastic about utilizing its expertise and innovative solutions to empower businesses and drive their success. We are committed to excellence and a client-centric approach, ensuring that we deliver exceptional results that surpass expectations and make a long-lasting impact in the digital landscape.</a:t>
            </a:r>
          </a:p>
          <a:p>
            <a:pPr algn="ctr"/>
            <a:endParaRPr lang="en-GB" sz="1400" dirty="0">
              <a:solidFill>
                <a:srgbClr val="181818"/>
              </a:solidFill>
              <a:latin typeface="Times New Roman" panose="02020603050405020304" pitchFamily="18" charset="0"/>
              <a:cs typeface="Times New Roman" panose="02020603050405020304" pitchFamily="18" charset="0"/>
            </a:endParaRPr>
          </a:p>
          <a:p>
            <a:pPr algn="ctr"/>
            <a:r>
              <a:rPr lang="en-GB" sz="1400" dirty="0">
                <a:solidFill>
                  <a:srgbClr val="181818"/>
                </a:solidFill>
                <a:latin typeface="Times New Roman" panose="02020603050405020304" pitchFamily="18" charset="0"/>
                <a:cs typeface="Times New Roman" panose="02020603050405020304" pitchFamily="18" charset="0"/>
              </a:rPr>
              <a:t>Our mission is to provide the best insurance value for consumers by combining aggressive strategic marketing with quality products and services at competitive prices.</a:t>
            </a:r>
          </a:p>
          <a:p>
            <a:pPr algn="ctr"/>
            <a:endParaRPr lang="en-GB" sz="1400" dirty="0">
              <a:solidFill>
                <a:srgbClr val="181818"/>
              </a:solidFill>
              <a:latin typeface="Times New Roman" panose="02020603050405020304" pitchFamily="18" charset="0"/>
              <a:cs typeface="Times New Roman" panose="02020603050405020304" pitchFamily="18" charset="0"/>
            </a:endParaRPr>
          </a:p>
          <a:p>
            <a:pPr algn="ctr"/>
            <a:r>
              <a:rPr lang="en-GB" sz="1400" dirty="0">
                <a:solidFill>
                  <a:srgbClr val="181818"/>
                </a:solidFill>
                <a:latin typeface="Times New Roman" panose="02020603050405020304" pitchFamily="18" charset="0"/>
                <a:cs typeface="Times New Roman" panose="02020603050405020304" pitchFamily="18" charset="0"/>
              </a:rPr>
              <a:t>We offer a range of services, including web development, app development, graphic designing, digital marketing, and search engine optimization.</a:t>
            </a:r>
          </a:p>
          <a:p>
            <a:pPr algn="ctr"/>
            <a:endParaRPr lang="en-GB" sz="1600" b="1" u="none" strike="noStrike" dirty="0">
              <a:solidFill>
                <a:srgbClr val="181818"/>
              </a:solidFill>
              <a:effectLst/>
              <a:latin typeface="Times New Roman" panose="02020603050405020304" pitchFamily="18" charset="0"/>
              <a:cs typeface="Times New Roman" panose="02020603050405020304" pitchFamily="18" charset="0"/>
            </a:endParaRPr>
          </a:p>
          <a:p>
            <a:pPr algn="ctr"/>
            <a:endParaRPr lang="en-GB" sz="1400" b="0" i="0" u="none" strike="noStrike" dirty="0">
              <a:solidFill>
                <a:srgbClr val="181818"/>
              </a:solidFill>
              <a:effectLst/>
              <a:latin typeface="NeurialGrotesk"/>
            </a:endParaRPr>
          </a:p>
          <a:p>
            <a:pPr algn="ctr"/>
            <a:endParaRPr lang="en-GB" sz="1400" b="0" i="0" dirty="0">
              <a:solidFill>
                <a:srgbClr val="181818"/>
              </a:solidFill>
              <a:effectLst/>
              <a:latin typeface="NeurialGrotesk"/>
            </a:endParaRPr>
          </a:p>
          <a:p>
            <a:pPr algn="ctr"/>
            <a:endParaRPr lang="en-GB" sz="1400" dirty="0">
              <a:latin typeface="Times New Roman" panose="02020603050405020304" pitchFamily="18" charset="0"/>
              <a:cs typeface="Times New Roman" panose="02020603050405020304" pitchFamily="18" charset="0"/>
            </a:endParaRPr>
          </a:p>
          <a:p>
            <a:endParaRPr lang="en-PK"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76568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9AA46B-2A18-7E76-7535-F31C96B56ABA}"/>
              </a:ext>
            </a:extLst>
          </p:cNvPr>
          <p:cNvSpPr>
            <a:spLocks noGrp="1"/>
          </p:cNvSpPr>
          <p:nvPr>
            <p:ph type="dt" sz="half" idx="6"/>
          </p:nvPr>
        </p:nvSpPr>
        <p:spPr/>
        <p:txBody>
          <a:bodyPr/>
          <a:lstStyle/>
          <a:p>
            <a:fld id="{54952782-FDED-8941-8085-658F3B90331E}" type="datetime1">
              <a:rPr lang="en-US" smtClean="0"/>
              <a:t>9/10/23</a:t>
            </a:fld>
            <a:endParaRPr lang="en-US"/>
          </a:p>
        </p:txBody>
      </p:sp>
      <p:sp>
        <p:nvSpPr>
          <p:cNvPr id="3" name="Slide Number Placeholder 2">
            <a:extLst>
              <a:ext uri="{FF2B5EF4-FFF2-40B4-BE49-F238E27FC236}">
                <a16:creationId xmlns:a16="http://schemas.microsoft.com/office/drawing/2014/main" id="{A8756106-97CA-8697-2306-E2E2A3DB676A}"/>
              </a:ext>
            </a:extLst>
          </p:cNvPr>
          <p:cNvSpPr>
            <a:spLocks noGrp="1"/>
          </p:cNvSpPr>
          <p:nvPr>
            <p:ph type="sldNum" sz="quarter" idx="7"/>
          </p:nvPr>
        </p:nvSpPr>
        <p:spPr/>
        <p:txBody>
          <a:bodyPr/>
          <a:lstStyle/>
          <a:p>
            <a:fld id="{B6F15528-21DE-4FAA-801E-634DDDAF4B2B}" type="slidenum">
              <a:rPr lang="en-PK" smtClean="0"/>
              <a:t>16</a:t>
            </a:fld>
            <a:endParaRPr lang="en-PK"/>
          </a:p>
        </p:txBody>
      </p:sp>
      <p:sp>
        <p:nvSpPr>
          <p:cNvPr id="4" name="TextBox 3">
            <a:extLst>
              <a:ext uri="{FF2B5EF4-FFF2-40B4-BE49-F238E27FC236}">
                <a16:creationId xmlns:a16="http://schemas.microsoft.com/office/drawing/2014/main" id="{41703019-9F4D-FEF5-F859-515EB7F39B0E}"/>
              </a:ext>
            </a:extLst>
          </p:cNvPr>
          <p:cNvSpPr txBox="1"/>
          <p:nvPr/>
        </p:nvSpPr>
        <p:spPr>
          <a:xfrm>
            <a:off x="457200" y="228600"/>
            <a:ext cx="7086600" cy="6555641"/>
          </a:xfrm>
          <a:prstGeom prst="rect">
            <a:avLst/>
          </a:prstGeom>
          <a:noFill/>
        </p:spPr>
        <p:txBody>
          <a:bodyPr wrap="square" rtlCol="0">
            <a:spAutoFit/>
          </a:bodyPr>
          <a:lstStyle/>
          <a:p>
            <a:pPr algn="ctr"/>
            <a:r>
              <a:rPr lang="en-GB" sz="1600" b="1" i="1" dirty="0" err="1">
                <a:solidFill>
                  <a:srgbClr val="181818"/>
                </a:solidFill>
                <a:effectLst/>
                <a:latin typeface="Times New Roman" panose="02020603050405020304" pitchFamily="18" charset="0"/>
                <a:cs typeface="Times New Roman" panose="02020603050405020304" pitchFamily="18" charset="0"/>
              </a:rPr>
              <a:t>Xcentric</a:t>
            </a:r>
            <a:r>
              <a:rPr lang="en-GB" sz="1600" b="1" i="1" dirty="0">
                <a:solidFill>
                  <a:srgbClr val="181818"/>
                </a:solidFill>
                <a:effectLst/>
                <a:latin typeface="Times New Roman" panose="02020603050405020304" pitchFamily="18" charset="0"/>
                <a:cs typeface="Times New Roman" panose="02020603050405020304" pitchFamily="18" charset="0"/>
              </a:rPr>
              <a:t> Services</a:t>
            </a:r>
          </a:p>
          <a:p>
            <a:pPr algn="ctr"/>
            <a:r>
              <a:rPr lang="en-GB" sz="1600" b="1" i="1" u="none" strike="noStrike" dirty="0">
                <a:solidFill>
                  <a:srgbClr val="181818"/>
                </a:solidFill>
                <a:effectLst/>
                <a:latin typeface="Times New Roman" panose="02020603050405020304" pitchFamily="18" charset="0"/>
                <a:cs typeface="Times New Roman" panose="02020603050405020304" pitchFamily="18" charset="0"/>
                <a:hlinkClick r:id="rId2"/>
              </a:rPr>
              <a:t>Lahore</a:t>
            </a:r>
            <a:r>
              <a:rPr lang="en-GB" sz="1600" b="1" i="1" dirty="0">
                <a:solidFill>
                  <a:srgbClr val="181818"/>
                </a:solidFill>
                <a:effectLst/>
                <a:latin typeface="Times New Roman" panose="02020603050405020304" pitchFamily="18" charset="0"/>
                <a:cs typeface="Times New Roman" panose="02020603050405020304" pitchFamily="18" charset="0"/>
              </a:rPr>
              <a:t>,  </a:t>
            </a:r>
            <a:r>
              <a:rPr lang="en-GB" sz="1600" b="1" i="1" u="none" strike="noStrike" dirty="0">
                <a:solidFill>
                  <a:srgbClr val="181818"/>
                </a:solidFill>
                <a:effectLst/>
                <a:latin typeface="Times New Roman" panose="02020603050405020304" pitchFamily="18" charset="0"/>
                <a:cs typeface="Times New Roman" panose="02020603050405020304" pitchFamily="18" charset="0"/>
                <a:hlinkClick r:id="rId3"/>
              </a:rPr>
              <a:t>Pakistan</a:t>
            </a:r>
            <a:endParaRPr lang="en-GB" sz="1600" b="1" i="1" u="none" strike="noStrike" dirty="0">
              <a:solidFill>
                <a:srgbClr val="181818"/>
              </a:solidFill>
              <a:effectLst/>
              <a:latin typeface="Times New Roman" panose="02020603050405020304" pitchFamily="18" charset="0"/>
              <a:cs typeface="Times New Roman" panose="02020603050405020304" pitchFamily="18" charset="0"/>
            </a:endParaRPr>
          </a:p>
          <a:p>
            <a:pPr algn="ctr"/>
            <a:endParaRPr lang="en-GB" sz="1600" b="1" dirty="0">
              <a:solidFill>
                <a:srgbClr val="181818"/>
              </a:solidFill>
              <a:latin typeface="Times New Roman" panose="02020603050405020304" pitchFamily="18" charset="0"/>
              <a:cs typeface="Times New Roman" panose="02020603050405020304" pitchFamily="18" charset="0"/>
            </a:endParaRPr>
          </a:p>
          <a:p>
            <a:pPr algn="ctr"/>
            <a:r>
              <a:rPr lang="en-GB" sz="1600" b="1" i="1" dirty="0">
                <a:solidFill>
                  <a:srgbClr val="181818"/>
                </a:solidFill>
                <a:latin typeface="Times New Roman" panose="02020603050405020304" pitchFamily="18" charset="0"/>
                <a:cs typeface="Times New Roman" panose="02020603050405020304" pitchFamily="18" charset="0"/>
              </a:rPr>
              <a:t>“Their claims:-”</a:t>
            </a:r>
            <a:endParaRPr lang="en-GB" sz="1600" b="1" i="1" u="none" strike="noStrike" dirty="0">
              <a:solidFill>
                <a:srgbClr val="181818"/>
              </a:solidFill>
              <a:effectLst/>
              <a:latin typeface="Times New Roman" panose="02020603050405020304" pitchFamily="18" charset="0"/>
              <a:cs typeface="Times New Roman" panose="02020603050405020304" pitchFamily="18" charset="0"/>
            </a:endParaRPr>
          </a:p>
          <a:p>
            <a:pPr algn="ctr"/>
            <a:r>
              <a:rPr lang="en-GB" sz="1400" b="0" i="0" dirty="0" err="1">
                <a:solidFill>
                  <a:srgbClr val="181818"/>
                </a:solidFill>
                <a:effectLst/>
                <a:latin typeface="Times New Roman" panose="02020603050405020304" pitchFamily="18" charset="0"/>
                <a:cs typeface="Times New Roman" panose="02020603050405020304" pitchFamily="18" charset="0"/>
              </a:rPr>
              <a:t>Xcentric</a:t>
            </a:r>
            <a:r>
              <a:rPr lang="en-GB" sz="1400" b="0" i="0" dirty="0">
                <a:solidFill>
                  <a:srgbClr val="181818"/>
                </a:solidFill>
                <a:effectLst/>
                <a:latin typeface="Times New Roman" panose="02020603050405020304" pitchFamily="18" charset="0"/>
                <a:cs typeface="Times New Roman" panose="02020603050405020304" pitchFamily="18" charset="0"/>
              </a:rPr>
              <a:t> Services is a technology agency located in Lahore, Pakistan that specializes in Social Media Marketing, ERP, CRM, creative, technology, and e-commerce. We help brands create exceptional assets and provide distribution platforms to engage with their customers and share their stories.</a:t>
            </a:r>
          </a:p>
          <a:p>
            <a:pPr algn="ctr"/>
            <a:endParaRPr lang="en-GB" sz="1400" b="0" i="0" dirty="0">
              <a:solidFill>
                <a:srgbClr val="181818"/>
              </a:solidFill>
              <a:effectLst/>
              <a:latin typeface="Times New Roman" panose="02020603050405020304" pitchFamily="18" charset="0"/>
              <a:cs typeface="Times New Roman" panose="02020603050405020304" pitchFamily="18" charset="0"/>
            </a:endParaRPr>
          </a:p>
          <a:p>
            <a:pPr algn="ctr"/>
            <a:r>
              <a:rPr lang="en-GB" sz="1400" b="0" i="0" dirty="0">
                <a:solidFill>
                  <a:srgbClr val="181818"/>
                </a:solidFill>
                <a:effectLst/>
                <a:latin typeface="Times New Roman" panose="02020603050405020304" pitchFamily="18" charset="0"/>
                <a:cs typeface="Times New Roman" panose="02020603050405020304" pitchFamily="18" charset="0"/>
              </a:rPr>
              <a:t>We offer a suite of services, including large-scale ERP solutions, e-commerce creations for digital campaigns, technology consultancy, website development, web design, e-commerce, CRM, digital marketing &amp; SEM, and branding. We collaborate with clients in various industries such as fashion, luxury, finance, food and beverage, lifestyle, technology, and academics.</a:t>
            </a:r>
          </a:p>
          <a:p>
            <a:pPr algn="ctr"/>
            <a:endParaRPr lang="en-GB" sz="1400" b="0" i="0" dirty="0">
              <a:solidFill>
                <a:srgbClr val="181818"/>
              </a:solidFill>
              <a:effectLst/>
              <a:latin typeface="Times New Roman" panose="02020603050405020304" pitchFamily="18" charset="0"/>
              <a:cs typeface="Times New Roman" panose="02020603050405020304" pitchFamily="18" charset="0"/>
            </a:endParaRPr>
          </a:p>
          <a:p>
            <a:pPr algn="ctr"/>
            <a:r>
              <a:rPr lang="en-GB" sz="1400" b="0" i="0" dirty="0">
                <a:solidFill>
                  <a:srgbClr val="181818"/>
                </a:solidFill>
                <a:effectLst/>
                <a:latin typeface="Times New Roman" panose="02020603050405020304" pitchFamily="18" charset="0"/>
                <a:cs typeface="Times New Roman" panose="02020603050405020304" pitchFamily="18" charset="0"/>
              </a:rPr>
              <a:t>At </a:t>
            </a:r>
            <a:r>
              <a:rPr lang="en-GB" sz="1400" b="0" i="0" dirty="0" err="1">
                <a:solidFill>
                  <a:srgbClr val="181818"/>
                </a:solidFill>
                <a:effectLst/>
                <a:latin typeface="Times New Roman" panose="02020603050405020304" pitchFamily="18" charset="0"/>
                <a:cs typeface="Times New Roman" panose="02020603050405020304" pitchFamily="18" charset="0"/>
              </a:rPr>
              <a:t>Xcentric</a:t>
            </a:r>
            <a:r>
              <a:rPr lang="en-GB" sz="1400" b="0" i="0" dirty="0">
                <a:solidFill>
                  <a:srgbClr val="181818"/>
                </a:solidFill>
                <a:effectLst/>
                <a:latin typeface="Times New Roman" panose="02020603050405020304" pitchFamily="18" charset="0"/>
                <a:cs typeface="Times New Roman" panose="02020603050405020304" pitchFamily="18" charset="0"/>
              </a:rPr>
              <a:t>, we are renowned for delivering tangible results through strategic implementations and conceptual and strategic design. Our clients appreciate that we don't simply plan, build, or deploy solutions – we stay in to activate, </a:t>
            </a:r>
            <a:r>
              <a:rPr lang="en-GB" sz="1400" b="0" i="0" dirty="0" err="1">
                <a:solidFill>
                  <a:srgbClr val="181818"/>
                </a:solidFill>
                <a:effectLst/>
                <a:latin typeface="Times New Roman" panose="02020603050405020304" pitchFamily="18" charset="0"/>
                <a:cs typeface="Times New Roman" panose="02020603050405020304" pitchFamily="18" charset="0"/>
              </a:rPr>
              <a:t>maneuver</a:t>
            </a:r>
            <a:r>
              <a:rPr lang="en-GB" sz="1400" b="0" i="0" dirty="0">
                <a:solidFill>
                  <a:srgbClr val="181818"/>
                </a:solidFill>
                <a:effectLst/>
                <a:latin typeface="Times New Roman" panose="02020603050405020304" pitchFamily="18" charset="0"/>
                <a:cs typeface="Times New Roman" panose="02020603050405020304" pitchFamily="18" charset="0"/>
              </a:rPr>
              <a:t>, optimize, and further foster them.</a:t>
            </a:r>
          </a:p>
          <a:p>
            <a:pPr algn="ctr"/>
            <a:r>
              <a:rPr lang="en-GB" sz="1600" b="1" i="0" dirty="0">
                <a:solidFill>
                  <a:srgbClr val="181818"/>
                </a:solidFill>
                <a:effectLst/>
                <a:latin typeface="Times New Roman" panose="02020603050405020304" pitchFamily="18" charset="0"/>
                <a:cs typeface="Times New Roman" panose="02020603050405020304" pitchFamily="18" charset="0"/>
              </a:rPr>
              <a:t>2BTech</a:t>
            </a:r>
          </a:p>
          <a:p>
            <a:pPr algn="ctr"/>
            <a:endParaRPr lang="en-GB" sz="1600" b="1" dirty="0">
              <a:solidFill>
                <a:srgbClr val="181818"/>
              </a:solidFill>
              <a:latin typeface="Times New Roman" panose="02020603050405020304" pitchFamily="18" charset="0"/>
              <a:cs typeface="Times New Roman" panose="02020603050405020304" pitchFamily="18" charset="0"/>
            </a:endParaRPr>
          </a:p>
          <a:p>
            <a:pPr algn="ctr"/>
            <a:r>
              <a:rPr lang="en-GB" sz="1600" b="1" i="1" dirty="0">
                <a:solidFill>
                  <a:srgbClr val="181818"/>
                </a:solidFill>
                <a:latin typeface="Times New Roman" panose="02020603050405020304" pitchFamily="18" charset="0"/>
                <a:cs typeface="Times New Roman" panose="02020603050405020304" pitchFamily="18" charset="0"/>
              </a:rPr>
              <a:t>“Their Claims:-”</a:t>
            </a:r>
            <a:endParaRPr lang="en-GB" sz="1600" b="1" i="1" dirty="0">
              <a:solidFill>
                <a:srgbClr val="181818"/>
              </a:solidFill>
              <a:effectLst/>
              <a:latin typeface="Times New Roman" panose="02020603050405020304" pitchFamily="18" charset="0"/>
              <a:cs typeface="Times New Roman" panose="02020603050405020304" pitchFamily="18" charset="0"/>
            </a:endParaRPr>
          </a:p>
          <a:p>
            <a:pPr algn="ctr"/>
            <a:r>
              <a:rPr lang="en-GB" sz="1400" b="0" i="0" dirty="0">
                <a:solidFill>
                  <a:srgbClr val="181818"/>
                </a:solidFill>
                <a:effectLst/>
                <a:latin typeface="Times New Roman" panose="02020603050405020304" pitchFamily="18" charset="0"/>
                <a:cs typeface="Times New Roman" panose="02020603050405020304" pitchFamily="18" charset="0"/>
              </a:rPr>
              <a:t>2BTech is a digital marketing agency that aims to connect the global community by building trust and providing long-lasting services. We established our company in 2019 with a belief that strategic and conceptual thinking is essential to fully comprehend brand challenges and provide insight-led solutions. Since then, we have successfully served numerous clients worldwide.</a:t>
            </a:r>
          </a:p>
          <a:p>
            <a:pPr algn="ctr"/>
            <a:endParaRPr lang="en-GB" sz="1400" b="0" i="0" dirty="0">
              <a:solidFill>
                <a:srgbClr val="181818"/>
              </a:solidFill>
              <a:effectLst/>
              <a:latin typeface="Times New Roman" panose="02020603050405020304" pitchFamily="18" charset="0"/>
              <a:cs typeface="Times New Roman" panose="02020603050405020304" pitchFamily="18" charset="0"/>
            </a:endParaRPr>
          </a:p>
          <a:p>
            <a:pPr algn="ctr"/>
            <a:r>
              <a:rPr lang="en-GB" sz="1400" b="0" i="0" dirty="0">
                <a:solidFill>
                  <a:srgbClr val="181818"/>
                </a:solidFill>
                <a:effectLst/>
                <a:latin typeface="Times New Roman" panose="02020603050405020304" pitchFamily="18" charset="0"/>
                <a:cs typeface="Times New Roman" panose="02020603050405020304" pitchFamily="18" charset="0"/>
              </a:rPr>
              <a:t>Our primary skills include digital marketing, web designing &amp; development, and mobile application development. We strive to become a marketing partner for our clients by creating awareness, increasing their sales, and meeting their specific standards through mutual understanding. Our goal is to ensure the success of our clients.</a:t>
            </a:r>
          </a:p>
        </p:txBody>
      </p:sp>
    </p:spTree>
    <p:extLst>
      <p:ext uri="{BB962C8B-B14F-4D97-AF65-F5344CB8AC3E}">
        <p14:creationId xmlns:p14="http://schemas.microsoft.com/office/powerpoint/2010/main" val="2820192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E3D1D2B-6C57-C1FA-E381-E25E2DC0A71D}"/>
              </a:ext>
            </a:extLst>
          </p:cNvPr>
          <p:cNvSpPr txBox="1"/>
          <p:nvPr/>
        </p:nvSpPr>
        <p:spPr>
          <a:xfrm>
            <a:off x="609600" y="228600"/>
            <a:ext cx="6858000" cy="12784462"/>
          </a:xfrm>
          <a:prstGeom prst="rect">
            <a:avLst/>
          </a:prstGeom>
          <a:noFill/>
        </p:spPr>
        <p:txBody>
          <a:bodyPr wrap="square" rtlCol="0">
            <a:spAutoFit/>
          </a:bodyPr>
          <a:lstStyle/>
          <a:p>
            <a:pPr algn="l" rtl="0">
              <a:lnSpc>
                <a:spcPct val="150000"/>
              </a:lnSpc>
            </a:pPr>
            <a:r>
              <a:rPr lang="en-PK" b="1" dirty="0">
                <a:latin typeface="Times New Roman" panose="02020603050405020304" pitchFamily="18" charset="0"/>
                <a:cs typeface="Times New Roman" panose="02020603050405020304" pitchFamily="18" charset="0"/>
              </a:rPr>
              <a:t>Head Office:-</a:t>
            </a:r>
          </a:p>
          <a:p>
            <a:pPr algn="ctr" rtl="0">
              <a:lnSpc>
                <a:spcPct val="150000"/>
              </a:lnSpc>
            </a:pPr>
            <a:r>
              <a:rPr lang="en-GB" sz="1400" b="0" i="0" dirty="0">
                <a:solidFill>
                  <a:srgbClr val="040C28"/>
                </a:solidFill>
                <a:effectLst/>
                <a:latin typeface="Google Sans"/>
              </a:rPr>
              <a:t>16, Block M Johar Town, Lahore</a:t>
            </a:r>
            <a:r>
              <a:rPr lang="en-GB" sz="1400" b="0" i="0" dirty="0">
                <a:solidFill>
                  <a:srgbClr val="202124"/>
                </a:solidFill>
                <a:effectLst/>
                <a:latin typeface="Google Sans"/>
              </a:rPr>
              <a:t>. 3rd Floor، Caesar's Tower Office #309, Main Shahrah-e-Faisal, opposite Fowler Lines, Karachi.</a:t>
            </a:r>
          </a:p>
          <a:p>
            <a:pPr algn="l" rtl="0">
              <a:lnSpc>
                <a:spcPct val="150000"/>
              </a:lnSpc>
            </a:pPr>
            <a:r>
              <a:rPr lang="en-PK" b="1" dirty="0">
                <a:latin typeface="Times New Roman" panose="02020603050405020304" pitchFamily="18" charset="0"/>
                <a:cs typeface="Times New Roman" panose="02020603050405020304" pitchFamily="18" charset="0"/>
              </a:rPr>
              <a:t>Plan Of Internship:-</a:t>
            </a:r>
          </a:p>
          <a:p>
            <a:pPr algn="l" rtl="0"/>
            <a:r>
              <a:rPr lang="en-GB" sz="1600" b="1" i="1" dirty="0">
                <a:effectLst/>
                <a:latin typeface="Times New Roman" panose="02020603050405020304" pitchFamily="18" charset="0"/>
                <a:cs typeface="Times New Roman" panose="02020603050405020304" pitchFamily="18" charset="0"/>
              </a:rPr>
              <a:t>Organization of the internship:-</a:t>
            </a:r>
          </a:p>
          <a:p>
            <a:pPr algn="ctr" rtl="0">
              <a:lnSpc>
                <a:spcPct val="150000"/>
              </a:lnSpc>
            </a:pPr>
            <a:r>
              <a:rPr lang="en-GB" sz="1400" dirty="0">
                <a:effectLst/>
                <a:latin typeface="Times New Roman" panose="02020603050405020304" pitchFamily="18" charset="0"/>
                <a:cs typeface="Times New Roman" panose="02020603050405020304" pitchFamily="18" charset="0"/>
              </a:rPr>
              <a:t>I have done my six-week temporary position to learn web-based entertainment improvement at Marshmallow (PVT) LTD Lahore, which is a famous advertising agency. Marshmallow is a full-house agency that offers every one of the online entertainment improvement offices to its business clients.</a:t>
            </a:r>
          </a:p>
          <a:p>
            <a:pPr algn="l" rtl="0">
              <a:lnSpc>
                <a:spcPct val="150000"/>
              </a:lnSpc>
            </a:pPr>
            <a:r>
              <a:rPr lang="en-GB" sz="1600" b="1" i="1" dirty="0">
                <a:latin typeface="Times New Roman" panose="02020603050405020304" pitchFamily="18" charset="0"/>
              </a:rPr>
              <a:t>Duration Of Internship:-</a:t>
            </a:r>
          </a:p>
          <a:p>
            <a:pPr algn="ctr" rtl="0">
              <a:lnSpc>
                <a:spcPct val="150000"/>
              </a:lnSpc>
            </a:pPr>
            <a:r>
              <a:rPr lang="en-GB" sz="1400" dirty="0">
                <a:effectLst/>
                <a:latin typeface="Times New Roman" panose="02020603050405020304" pitchFamily="18" charset="0"/>
              </a:rPr>
              <a:t>The duration of my internship was from July 18, 2023, to </a:t>
            </a:r>
            <a:r>
              <a:rPr lang="en-GB" sz="1400" dirty="0">
                <a:latin typeface="Times New Roman" panose="02020603050405020304" pitchFamily="18" charset="0"/>
              </a:rPr>
              <a:t>S</a:t>
            </a:r>
            <a:r>
              <a:rPr lang="en-GB" sz="1400" dirty="0">
                <a:effectLst/>
                <a:latin typeface="Times New Roman" panose="02020603050405020304" pitchFamily="18" charset="0"/>
              </a:rPr>
              <a:t>eptember 4, 2023.</a:t>
            </a:r>
          </a:p>
          <a:p>
            <a:pPr algn="l" rtl="0">
              <a:lnSpc>
                <a:spcPct val="150000"/>
              </a:lnSpc>
            </a:pPr>
            <a:r>
              <a:rPr lang="en-GB" sz="1800" b="1" dirty="0">
                <a:effectLst/>
                <a:latin typeface="Times New Roman" panose="02020603050405020304" pitchFamily="18" charset="0"/>
                <a:cs typeface="Times New Roman" panose="02020603050405020304" pitchFamily="18" charset="0"/>
              </a:rPr>
              <a:t>Departments of Training:-</a:t>
            </a:r>
          </a:p>
          <a:p>
            <a:pPr algn="l" rtl="0">
              <a:lnSpc>
                <a:spcPct val="150000"/>
              </a:lnSpc>
            </a:pPr>
            <a:r>
              <a:rPr lang="en-GB" sz="1600" b="1" i="1" dirty="0">
                <a:effectLst/>
                <a:latin typeface="Times New Roman" panose="02020603050405020304" pitchFamily="18" charset="0"/>
                <a:cs typeface="Times New Roman" panose="02020603050405020304" pitchFamily="18" charset="0"/>
              </a:rPr>
              <a:t>Creative Department:-</a:t>
            </a:r>
          </a:p>
          <a:p>
            <a:pPr algn="ctr" rtl="0">
              <a:lnSpc>
                <a:spcPct val="150000"/>
              </a:lnSpc>
            </a:pPr>
            <a:r>
              <a:rPr lang="en-GB" sz="1400" dirty="0">
                <a:effectLst/>
                <a:latin typeface="Times New Roman" panose="02020603050405020304" pitchFamily="18" charset="0"/>
                <a:cs typeface="Times New Roman" panose="02020603050405020304" pitchFamily="18" charset="0"/>
              </a:rPr>
              <a:t>The principal office I got prepared in was the innovative division. I figured out the way this functions and worked on copywriting and other significant things about advertising. I burned through one and a half weeks in the innovative division.</a:t>
            </a:r>
          </a:p>
          <a:p>
            <a:pPr algn="l" rtl="0">
              <a:lnSpc>
                <a:spcPct val="150000"/>
              </a:lnSpc>
            </a:pPr>
            <a:r>
              <a:rPr lang="en-GB" sz="1600" b="1" i="1" dirty="0">
                <a:latin typeface="Times New Roman" panose="02020603050405020304" pitchFamily="18" charset="0"/>
                <a:cs typeface="Times New Roman" panose="02020603050405020304" pitchFamily="18" charset="0"/>
              </a:rPr>
              <a:t>Workmanship Department:-</a:t>
            </a:r>
          </a:p>
          <a:p>
            <a:pPr algn="ctr" rtl="0">
              <a:lnSpc>
                <a:spcPct val="150000"/>
              </a:lnSpc>
            </a:pPr>
            <a:r>
              <a:rPr lang="en-GB" sz="1400" dirty="0">
                <a:latin typeface="Times New Roman" panose="02020603050405020304" pitchFamily="18" charset="0"/>
                <a:cs typeface="Times New Roman" panose="02020603050405020304" pitchFamily="18" charset="0"/>
              </a:rPr>
              <a:t>After the inventive division, I worked in the craftsmanship office on the grounds that the Inventive and workmanship divisions work intently. There I found out about how thoughts are executed in an imaginative manner. I spent around two days there and found out about the rudiments of Photoshop.</a:t>
            </a:r>
          </a:p>
          <a:p>
            <a:pPr algn="l" rtl="0">
              <a:lnSpc>
                <a:spcPct val="150000"/>
              </a:lnSpc>
            </a:pPr>
            <a:r>
              <a:rPr lang="en-GB" sz="1600" b="1" i="1" dirty="0">
                <a:latin typeface="Times New Roman" panose="02020603050405020304" pitchFamily="18" charset="0"/>
                <a:cs typeface="Times New Roman" panose="02020603050405020304" pitchFamily="18" charset="0"/>
              </a:rPr>
              <a:t>Creation Department:-</a:t>
            </a:r>
          </a:p>
          <a:p>
            <a:pPr algn="ctr" rtl="0">
              <a:lnSpc>
                <a:spcPct val="150000"/>
              </a:lnSpc>
            </a:pPr>
            <a:r>
              <a:rPr lang="en-GB" sz="1400" dirty="0">
                <a:latin typeface="Times New Roman" panose="02020603050405020304" pitchFamily="18" charset="0"/>
                <a:cs typeface="Times New Roman" panose="02020603050405020304" pitchFamily="18" charset="0"/>
              </a:rPr>
              <a:t>After the workmanship division, I moved to the creation office to find out about liveliness and video altering. I burned through two days there to grasp the way this functions.</a:t>
            </a:r>
          </a:p>
          <a:p>
            <a:pPr algn="l" rtl="0">
              <a:lnSpc>
                <a:spcPct val="150000"/>
              </a:lnSpc>
            </a:pPr>
            <a:r>
              <a:rPr lang="en-GB" sz="1600" b="1" i="1" dirty="0">
                <a:latin typeface="Times New Roman" panose="02020603050405020304" pitchFamily="18" charset="0"/>
                <a:cs typeface="Times New Roman" panose="02020603050405020304" pitchFamily="18" charset="0"/>
              </a:rPr>
              <a:t>Computerized Department:-</a:t>
            </a:r>
          </a:p>
          <a:p>
            <a:pPr algn="ctr" rtl="0">
              <a:lnSpc>
                <a:spcPct val="150000"/>
              </a:lnSpc>
            </a:pPr>
            <a:r>
              <a:rPr lang="en-GB" sz="1400" dirty="0">
                <a:latin typeface="Times New Roman" panose="02020603050405020304" pitchFamily="18" charset="0"/>
                <a:cs typeface="Times New Roman" panose="02020603050405020304" pitchFamily="18" charset="0"/>
              </a:rPr>
              <a:t>I burned through multiple weeks in the computerized division to find out about systems of various online entertainment stages and I planned various missions keeping in view everything that I have learned in this division.</a:t>
            </a:r>
          </a:p>
          <a:p>
            <a:pPr algn="l" rtl="0">
              <a:lnSpc>
                <a:spcPct val="150000"/>
              </a:lnSpc>
            </a:pPr>
            <a:r>
              <a:rPr lang="en-GB" sz="1600" b="1" i="1" dirty="0">
                <a:latin typeface="Times New Roman" panose="02020603050405020304" pitchFamily="18" charset="0"/>
                <a:cs typeface="Times New Roman" panose="02020603050405020304" pitchFamily="18" charset="0"/>
              </a:rPr>
              <a:t>Media Department:-</a:t>
            </a:r>
          </a:p>
          <a:p>
            <a:pPr algn="l" rtl="0">
              <a:lnSpc>
                <a:spcPct val="150000"/>
              </a:lnSpc>
            </a:pPr>
            <a:endParaRPr lang="en-GB" sz="1600" b="1" i="1" dirty="0">
              <a:solidFill>
                <a:srgbClr val="202124"/>
              </a:solidFill>
              <a:effectLst/>
              <a:latin typeface="Times New Roman" panose="02020603050405020304" pitchFamily="18" charset="0"/>
              <a:cs typeface="Times New Roman" panose="02020603050405020304" pitchFamily="18" charset="0"/>
            </a:endParaRPr>
          </a:p>
          <a:p>
            <a:pPr algn="l" rtl="0">
              <a:lnSpc>
                <a:spcPct val="150000"/>
              </a:lnSpc>
            </a:pPr>
            <a:endParaRPr lang="en-GB" sz="1400" dirty="0"/>
          </a:p>
          <a:p>
            <a:pPr algn="l" rtl="0">
              <a:lnSpc>
                <a:spcPct val="150000"/>
              </a:lnSpc>
            </a:pPr>
            <a:endParaRPr lang="en-GB" sz="1400" dirty="0">
              <a:effectLst/>
              <a:latin typeface="Times New Roman" panose="02020603050405020304" pitchFamily="18" charset="0"/>
            </a:endParaRPr>
          </a:p>
          <a:p>
            <a:pPr algn="l" rtl="0">
              <a:lnSpc>
                <a:spcPct val="150000"/>
              </a:lnSpc>
            </a:pPr>
            <a:r>
              <a:rPr lang="en-GB" sz="1400" dirty="0">
                <a:effectLst/>
                <a:latin typeface="Times New Roman" panose="02020603050405020304" pitchFamily="18" charset="0"/>
              </a:rPr>
              <a:t> </a:t>
            </a:r>
            <a:endParaRPr lang="en-GB" sz="1400" dirty="0"/>
          </a:p>
          <a:p>
            <a:pPr algn="ctr" rtl="0">
              <a:lnSpc>
                <a:spcPct val="150000"/>
              </a:lnSpc>
            </a:pPr>
            <a:endParaRPr lang="en-GB" sz="1400" dirty="0"/>
          </a:p>
          <a:p>
            <a:pPr algn="l" rtl="0">
              <a:lnSpc>
                <a:spcPct val="150000"/>
              </a:lnSpc>
            </a:pPr>
            <a:endParaRPr lang="en-GB" sz="1600" dirty="0"/>
          </a:p>
          <a:p>
            <a:pPr algn="l" rtl="0">
              <a:lnSpc>
                <a:spcPct val="150000"/>
              </a:lnSpc>
            </a:pPr>
            <a:endParaRPr lang="en-PK" sz="1600" dirty="0">
              <a:latin typeface="Times New Roman" panose="02020603050405020304" pitchFamily="18" charset="0"/>
              <a:cs typeface="Times New Roman" panose="02020603050405020304" pitchFamily="18" charset="0"/>
            </a:endParaRPr>
          </a:p>
          <a:p>
            <a:pPr algn="l" rtl="0">
              <a:lnSpc>
                <a:spcPct val="150000"/>
              </a:lnSpc>
            </a:pPr>
            <a:endParaRPr lang="en-PK" b="1" dirty="0">
              <a:latin typeface="Times New Roman" panose="02020603050405020304" pitchFamily="18" charset="0"/>
              <a:cs typeface="Times New Roman" panose="02020603050405020304" pitchFamily="18" charset="0"/>
            </a:endParaRPr>
          </a:p>
        </p:txBody>
      </p:sp>
      <p:sp>
        <p:nvSpPr>
          <p:cNvPr id="3" name="Date Placeholder 2">
            <a:extLst>
              <a:ext uri="{FF2B5EF4-FFF2-40B4-BE49-F238E27FC236}">
                <a16:creationId xmlns:a16="http://schemas.microsoft.com/office/drawing/2014/main" id="{8D52B8F6-89C4-9FA1-2732-5D955D7DDBA7}"/>
              </a:ext>
            </a:extLst>
          </p:cNvPr>
          <p:cNvSpPr>
            <a:spLocks noGrp="1"/>
          </p:cNvSpPr>
          <p:nvPr>
            <p:ph type="dt" sz="half" idx="6"/>
          </p:nvPr>
        </p:nvSpPr>
        <p:spPr/>
        <p:txBody>
          <a:bodyPr/>
          <a:lstStyle/>
          <a:p>
            <a:fld id="{54DE2628-CE74-754B-B45C-3BB1EFFD52F5}" type="datetime1">
              <a:rPr lang="en-US" smtClean="0"/>
              <a:t>9/10/23</a:t>
            </a:fld>
            <a:endParaRPr lang="en-US"/>
          </a:p>
        </p:txBody>
      </p:sp>
      <p:sp>
        <p:nvSpPr>
          <p:cNvPr id="4" name="Slide Number Placeholder 3">
            <a:extLst>
              <a:ext uri="{FF2B5EF4-FFF2-40B4-BE49-F238E27FC236}">
                <a16:creationId xmlns:a16="http://schemas.microsoft.com/office/drawing/2014/main" id="{D4AF8B7D-2F9E-6933-850C-2878233DA34C}"/>
              </a:ext>
            </a:extLst>
          </p:cNvPr>
          <p:cNvSpPr>
            <a:spLocks noGrp="1"/>
          </p:cNvSpPr>
          <p:nvPr>
            <p:ph type="sldNum" sz="quarter" idx="7"/>
          </p:nvPr>
        </p:nvSpPr>
        <p:spPr/>
        <p:txBody>
          <a:bodyPr/>
          <a:lstStyle/>
          <a:p>
            <a:fld id="{B6F15528-21DE-4FAA-801E-634DDDAF4B2B}" type="slidenum">
              <a:rPr lang="en-PK" smtClean="0"/>
              <a:t>17</a:t>
            </a:fld>
            <a:endParaRPr lang="en-PK"/>
          </a:p>
        </p:txBody>
      </p:sp>
    </p:spTree>
    <p:extLst>
      <p:ext uri="{BB962C8B-B14F-4D97-AF65-F5344CB8AC3E}">
        <p14:creationId xmlns:p14="http://schemas.microsoft.com/office/powerpoint/2010/main" val="16857126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E200C85-0068-709A-5956-65C060CC8FC3}"/>
              </a:ext>
            </a:extLst>
          </p:cNvPr>
          <p:cNvSpPr txBox="1"/>
          <p:nvPr/>
        </p:nvSpPr>
        <p:spPr>
          <a:xfrm>
            <a:off x="419100" y="533400"/>
            <a:ext cx="6934200" cy="9379234"/>
          </a:xfrm>
          <a:prstGeom prst="rect">
            <a:avLst/>
          </a:prstGeom>
          <a:noFill/>
        </p:spPr>
        <p:txBody>
          <a:bodyPr wrap="square" rtlCol="0">
            <a:spAutoFit/>
          </a:bodyPr>
          <a:lstStyle/>
          <a:p>
            <a:pPr algn="ctr">
              <a:lnSpc>
                <a:spcPct val="150000"/>
              </a:lnSpc>
            </a:pPr>
            <a:r>
              <a:rPr lang="en-GB" sz="1400" dirty="0">
                <a:latin typeface="Times New Roman" panose="02020603050405020304" pitchFamily="18" charset="0"/>
                <a:cs typeface="Times New Roman" panose="02020603050405020304" pitchFamily="18" charset="0"/>
              </a:rPr>
              <a:t>I spent some in the Media division to learn office work since it is the significant part where the agency delays and space for notice and manages charging.</a:t>
            </a:r>
          </a:p>
          <a:p>
            <a:pPr>
              <a:lnSpc>
                <a:spcPct val="150000"/>
              </a:lnSpc>
            </a:pPr>
            <a:r>
              <a:rPr lang="en-GB" sz="1600" b="1" i="1" dirty="0">
                <a:latin typeface="Times New Roman" panose="02020603050405020304" pitchFamily="18" charset="0"/>
                <a:cs typeface="Times New Roman" panose="02020603050405020304" pitchFamily="18" charset="0"/>
              </a:rPr>
              <a:t>CS Office:-</a:t>
            </a:r>
          </a:p>
          <a:p>
            <a:pPr>
              <a:lnSpc>
                <a:spcPct val="150000"/>
              </a:lnSpc>
            </a:pPr>
            <a:r>
              <a:rPr lang="en-GB" sz="1600" b="1" i="1" dirty="0">
                <a:latin typeface="Times New Roman" panose="02020603050405020304" pitchFamily="18" charset="0"/>
                <a:cs typeface="Times New Roman" panose="02020603050405020304" pitchFamily="18" charset="0"/>
              </a:rPr>
              <a:t>Preparing System:-</a:t>
            </a:r>
          </a:p>
          <a:p>
            <a:pPr>
              <a:lnSpc>
                <a:spcPct val="150000"/>
              </a:lnSpc>
            </a:pPr>
            <a:r>
              <a:rPr lang="en-GB" sz="1600" b="1" i="1" dirty="0">
                <a:latin typeface="Times New Roman" panose="02020603050405020304" pitchFamily="18" charset="0"/>
                <a:cs typeface="Times New Roman" panose="02020603050405020304" pitchFamily="18" charset="0"/>
              </a:rPr>
              <a:t>Promoting office:-</a:t>
            </a:r>
          </a:p>
          <a:p>
            <a:pPr algn="ctr">
              <a:lnSpc>
                <a:spcPct val="150000"/>
              </a:lnSpc>
            </a:pPr>
            <a:r>
              <a:rPr lang="en-GB" sz="1400" dirty="0">
                <a:latin typeface="Times New Roman" panose="02020603050405020304" pitchFamily="18" charset="0"/>
                <a:cs typeface="Times New Roman" panose="02020603050405020304" pitchFamily="18" charset="0"/>
              </a:rPr>
              <a:t>The Promoting Office is the main department in this organization since Advertising individuals acquire new business and offer types of assistance to existing clients. There are two sub-branches of the Advertising Division</a:t>
            </a:r>
          </a:p>
          <a:p>
            <a:pPr>
              <a:lnSpc>
                <a:spcPct val="150000"/>
              </a:lnSpc>
            </a:pPr>
            <a:r>
              <a:rPr lang="en-GB" sz="1400" dirty="0">
                <a:latin typeface="Times New Roman" panose="02020603050405020304" pitchFamily="18" charset="0"/>
                <a:cs typeface="Times New Roman" panose="02020603050405020304" pitchFamily="18" charset="0"/>
              </a:rPr>
              <a:t>• Client administrations</a:t>
            </a:r>
          </a:p>
          <a:p>
            <a:pPr>
              <a:lnSpc>
                <a:spcPct val="150000"/>
              </a:lnSpc>
            </a:pPr>
            <a:r>
              <a:rPr lang="en-GB" sz="1400" dirty="0">
                <a:latin typeface="Times New Roman" panose="02020603050405020304" pitchFamily="18" charset="0"/>
                <a:cs typeface="Times New Roman" panose="02020603050405020304" pitchFamily="18" charset="0"/>
              </a:rPr>
              <a:t>• Business improvement</a:t>
            </a:r>
          </a:p>
          <a:p>
            <a:pPr>
              <a:lnSpc>
                <a:spcPct val="150000"/>
              </a:lnSpc>
            </a:pPr>
            <a:r>
              <a:rPr lang="en-GB" sz="1600" b="1" i="1" dirty="0">
                <a:latin typeface="Times New Roman" panose="02020603050405020304" pitchFamily="18" charset="0"/>
                <a:cs typeface="Times New Roman" panose="02020603050405020304" pitchFamily="18" charset="0"/>
              </a:rPr>
              <a:t>The point-by-point work of the client administration Department:-</a:t>
            </a:r>
          </a:p>
          <a:p>
            <a:pPr algn="ctr">
              <a:lnSpc>
                <a:spcPct val="150000"/>
              </a:lnSpc>
            </a:pPr>
            <a:r>
              <a:rPr lang="en-GB" sz="1400" dirty="0">
                <a:latin typeface="Times New Roman" panose="02020603050405020304" pitchFamily="18" charset="0"/>
                <a:cs typeface="Times New Roman" panose="02020603050405020304" pitchFamily="18" charset="0"/>
              </a:rPr>
              <a:t>The client care division is a nearby contact with the client for a smooth trade of data and backing. The client support division is an extension between marshmallow Advertising and the client. Every client assistance chief has a particular client they work for so they can zero in on specific records and perform well.</a:t>
            </a:r>
          </a:p>
          <a:p>
            <a:pPr>
              <a:lnSpc>
                <a:spcPct val="150000"/>
              </a:lnSpc>
            </a:pPr>
            <a:r>
              <a:rPr lang="en-GB" sz="1600" b="1" i="1" dirty="0">
                <a:latin typeface="Times New Roman" panose="02020603050405020304" pitchFamily="18" charset="0"/>
                <a:cs typeface="Times New Roman" panose="02020603050405020304" pitchFamily="18" charset="0"/>
              </a:rPr>
              <a:t>The point-by-point work of the business advancement Department:</a:t>
            </a:r>
          </a:p>
          <a:p>
            <a:pPr algn="ctr">
              <a:lnSpc>
                <a:spcPct val="150000"/>
              </a:lnSpc>
            </a:pPr>
            <a:r>
              <a:rPr lang="en-GB" sz="1400" dirty="0">
                <a:latin typeface="Times New Roman" panose="02020603050405020304" pitchFamily="18" charset="0"/>
                <a:cs typeface="Times New Roman" panose="02020603050405020304" pitchFamily="18" charset="0"/>
              </a:rPr>
              <a:t>The Business Improvement division is liable for laying out and drawing in new clients to the market; they watch out for the market circle of chances to have the option to present new clients on time through proper introductions on marshmallow advertising. So from that point onward, assuming the client shows interest in it, they will request media expenses in the event that they need to run their promotions in the paper, if not they will request the full media plan.</a:t>
            </a:r>
          </a:p>
          <a:p>
            <a:pPr>
              <a:lnSpc>
                <a:spcPct val="150000"/>
              </a:lnSpc>
            </a:pPr>
            <a:r>
              <a:rPr lang="en-GB" sz="1600" b="1" i="1" dirty="0">
                <a:latin typeface="Times New Roman" panose="02020603050405020304" pitchFamily="18" charset="0"/>
                <a:cs typeface="Times New Roman" panose="02020603050405020304" pitchFamily="18" charset="0"/>
              </a:rPr>
              <a:t>Imaginative Department:-</a:t>
            </a:r>
          </a:p>
          <a:p>
            <a:pPr algn="ctr">
              <a:lnSpc>
                <a:spcPct val="150000"/>
              </a:lnSpc>
            </a:pPr>
            <a:r>
              <a:rPr lang="en-GB" sz="1400" dirty="0">
                <a:latin typeface="Times New Roman" panose="02020603050405020304" pitchFamily="18" charset="0"/>
                <a:cs typeface="Times New Roman" panose="02020603050405020304" pitchFamily="18" charset="0"/>
              </a:rPr>
              <a:t>The representatives of this division are the scholarly creators of this association. The job of this division is to give the item a brilliant touch. Their workers are accomplished. They are liberal, tolerant, and have extraordinary relational abilities.</a:t>
            </a:r>
          </a:p>
          <a:p>
            <a:pPr>
              <a:lnSpc>
                <a:spcPct val="150000"/>
              </a:lnSpc>
            </a:pPr>
            <a:r>
              <a:rPr lang="en-GB" sz="1600" b="1" i="1" dirty="0">
                <a:latin typeface="Times New Roman" panose="02020603050405020304" pitchFamily="18" charset="0"/>
                <a:cs typeface="Times New Roman" panose="02020603050405020304" pitchFamily="18" charset="0"/>
              </a:rPr>
              <a:t>The nitty gritty work of the imaginative branch of Marshmallow Advertising:</a:t>
            </a:r>
          </a:p>
          <a:p>
            <a:pPr algn="ctr">
              <a:lnSpc>
                <a:spcPct val="150000"/>
              </a:lnSpc>
            </a:pPr>
            <a:r>
              <a:rPr lang="en-GB" sz="1400" dirty="0">
                <a:latin typeface="Times New Roman" panose="02020603050405020304" pitchFamily="18" charset="0"/>
                <a:cs typeface="Times New Roman" panose="02020603050405020304" pitchFamily="18" charset="0"/>
              </a:rPr>
              <a:t>Advertising is close to nothing without innovativeness this imagination requires workmanship and a strong technique.</a:t>
            </a:r>
          </a:p>
        </p:txBody>
      </p:sp>
      <p:sp>
        <p:nvSpPr>
          <p:cNvPr id="7" name="Date Placeholder 6">
            <a:extLst>
              <a:ext uri="{FF2B5EF4-FFF2-40B4-BE49-F238E27FC236}">
                <a16:creationId xmlns:a16="http://schemas.microsoft.com/office/drawing/2014/main" id="{F4CFB7D5-F6DF-0085-BF7F-AA764396121F}"/>
              </a:ext>
            </a:extLst>
          </p:cNvPr>
          <p:cNvSpPr>
            <a:spLocks noGrp="1"/>
          </p:cNvSpPr>
          <p:nvPr>
            <p:ph type="dt" sz="half" idx="6"/>
          </p:nvPr>
        </p:nvSpPr>
        <p:spPr/>
        <p:txBody>
          <a:bodyPr/>
          <a:lstStyle/>
          <a:p>
            <a:fld id="{A8EA08C8-4AC1-3E40-9AC1-EBBFB989710D}" type="datetime1">
              <a:rPr lang="en-US" smtClean="0"/>
              <a:t>9/10/23</a:t>
            </a:fld>
            <a:endParaRPr lang="en-US"/>
          </a:p>
        </p:txBody>
      </p:sp>
      <p:sp>
        <p:nvSpPr>
          <p:cNvPr id="8" name="Slide Number Placeholder 7">
            <a:extLst>
              <a:ext uri="{FF2B5EF4-FFF2-40B4-BE49-F238E27FC236}">
                <a16:creationId xmlns:a16="http://schemas.microsoft.com/office/drawing/2014/main" id="{95390B10-1E91-FA4E-01F4-A00CA32F80C9}"/>
              </a:ext>
            </a:extLst>
          </p:cNvPr>
          <p:cNvSpPr>
            <a:spLocks noGrp="1"/>
          </p:cNvSpPr>
          <p:nvPr>
            <p:ph type="sldNum" sz="quarter" idx="7"/>
          </p:nvPr>
        </p:nvSpPr>
        <p:spPr/>
        <p:txBody>
          <a:bodyPr/>
          <a:lstStyle/>
          <a:p>
            <a:fld id="{B6F15528-21DE-4FAA-801E-634DDDAF4B2B}" type="slidenum">
              <a:rPr lang="en-PK" smtClean="0"/>
              <a:t>18</a:t>
            </a:fld>
            <a:endParaRPr lang="en-PK"/>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C1F5AF9-B403-48DF-E000-3FBF2F4E49CB}"/>
              </a:ext>
            </a:extLst>
          </p:cNvPr>
          <p:cNvSpPr txBox="1"/>
          <p:nvPr/>
        </p:nvSpPr>
        <p:spPr>
          <a:xfrm>
            <a:off x="533400" y="159773"/>
            <a:ext cx="6705600" cy="9925794"/>
          </a:xfrm>
          <a:prstGeom prst="rect">
            <a:avLst/>
          </a:prstGeom>
          <a:noFill/>
        </p:spPr>
        <p:txBody>
          <a:bodyPr wrap="square" rtlCol="0">
            <a:spAutoFit/>
          </a:bodyPr>
          <a:lstStyle/>
          <a:p>
            <a:pPr algn="ctr">
              <a:lnSpc>
                <a:spcPct val="150000"/>
              </a:lnSpc>
            </a:pPr>
            <a:r>
              <a:rPr lang="en-GB" sz="1400" dirty="0">
                <a:effectLst/>
                <a:latin typeface="Times New Roman" panose="02020603050405020304" pitchFamily="18" charset="0"/>
                <a:cs typeface="Times New Roman" panose="02020603050405020304" pitchFamily="18" charset="0"/>
              </a:rPr>
              <a:t>At Marshmallow Advertising, the innovative head, helped by a craftsmanship chief, drives the imaginative office. The marketing specialist is advised about the item, the opposition, and other significant components by the client administration division then the author gets ready with different choices as indicated by the prerequisites of the client. Marshmallow Advertising has both Urdu and English marketing specialists who compose the body text of the commercials.</a:t>
            </a:r>
          </a:p>
          <a:p>
            <a:r>
              <a:rPr lang="en-GB" sz="1600" b="1" i="1" dirty="0">
                <a:effectLst/>
                <a:latin typeface="Times New Roman" panose="02020603050405020304" pitchFamily="18" charset="0"/>
                <a:cs typeface="Times New Roman" panose="02020603050405020304" pitchFamily="18" charset="0"/>
              </a:rPr>
              <a:t>Computerized Office:-</a:t>
            </a:r>
          </a:p>
          <a:p>
            <a:r>
              <a:rPr lang="en-GB" sz="1600" b="1" i="1" dirty="0">
                <a:effectLst/>
                <a:latin typeface="Times New Roman" panose="02020603050405020304" pitchFamily="18" charset="0"/>
                <a:cs typeface="Times New Roman" panose="02020603050405020304" pitchFamily="18" charset="0"/>
              </a:rPr>
              <a:t>The point-by-point work of the Advanced branch of Marshmallow Advertising:</a:t>
            </a:r>
          </a:p>
          <a:p>
            <a:pPr algn="ctr">
              <a:lnSpc>
                <a:spcPct val="150000"/>
              </a:lnSpc>
            </a:pPr>
            <a:r>
              <a:rPr lang="en-GB" sz="1400" dirty="0">
                <a:effectLst/>
                <a:latin typeface="Times New Roman" panose="02020603050405020304" pitchFamily="18" charset="0"/>
                <a:cs typeface="Times New Roman" panose="02020603050405020304" pitchFamily="18" charset="0"/>
              </a:rPr>
              <a:t>Advanced notice has become vital in the period of digitalization on the grounds that each business needs to guarantee its computerized presence. In marshmallow, Advanced advertising heads and social media supervisors work to foster powerful methodologies and they likewise configure crusades equivalent to print for web-based entertainment. They likewise work with the craftsmanship office to execute their thoughts.</a:t>
            </a:r>
          </a:p>
          <a:p>
            <a:r>
              <a:rPr lang="en-GB" sz="1600" b="1" i="1" dirty="0">
                <a:effectLst/>
                <a:latin typeface="Times New Roman" panose="02020603050405020304" pitchFamily="18" charset="0"/>
                <a:cs typeface="Times New Roman" panose="02020603050405020304" pitchFamily="18" charset="0"/>
              </a:rPr>
              <a:t>Workmanship Division:-</a:t>
            </a:r>
          </a:p>
          <a:p>
            <a:r>
              <a:rPr lang="en-GB" sz="1600" b="1" i="1" dirty="0">
                <a:effectLst/>
                <a:latin typeface="Times New Roman" panose="02020603050405020304" pitchFamily="18" charset="0"/>
                <a:cs typeface="Times New Roman" panose="02020603050405020304" pitchFamily="18" charset="0"/>
              </a:rPr>
              <a:t>The nitty gritty work of the Craftsmanship Division of Marshmallow Advertising:-</a:t>
            </a:r>
          </a:p>
          <a:p>
            <a:pPr algn="ctr">
              <a:lnSpc>
                <a:spcPct val="150000"/>
              </a:lnSpc>
            </a:pPr>
            <a:r>
              <a:rPr lang="en-GB" sz="1400" dirty="0">
                <a:effectLst/>
                <a:latin typeface="Times New Roman" panose="02020603050405020304" pitchFamily="18" charset="0"/>
                <a:cs typeface="Times New Roman" panose="02020603050405020304" pitchFamily="18" charset="0"/>
              </a:rPr>
              <a:t>The craftsmanship chief recommends how the thought ought to be introduced in a one-of-a-kind and creative way. What ought to be remembered for the promotion, and how do these things enhance the item? That's what they imagine in the event that the thought is introduced in a basic manner it would be more compelling and could give the necessary outcomes. Fashioners give thought to a structure that should be visible.</a:t>
            </a:r>
          </a:p>
          <a:p>
            <a:pPr algn="ctr">
              <a:lnSpc>
                <a:spcPct val="150000"/>
              </a:lnSpc>
            </a:pPr>
            <a:r>
              <a:rPr lang="en-GB" sz="1400" dirty="0">
                <a:effectLst/>
                <a:latin typeface="Times New Roman" panose="02020603050405020304" pitchFamily="18" charset="0"/>
                <a:cs typeface="Times New Roman" panose="02020603050405020304" pitchFamily="18" charset="0"/>
              </a:rPr>
              <a:t>The workmanship chief advised them about the visuals for the expected promotion. Fashioners set up an unpleasant plan and apply a different variety of plans. They conclude what the foundation ought to be and what variety of plots it upholds. In the event that the picture or photo of the item is expected for a particular promotion, the in-house photographic artist shoots it.</a:t>
            </a:r>
          </a:p>
          <a:p>
            <a:r>
              <a:rPr lang="en-GB" sz="1600" b="1" i="1" dirty="0">
                <a:effectLst/>
                <a:latin typeface="Times New Roman" panose="02020603050405020304" pitchFamily="18" charset="0"/>
                <a:cs typeface="Times New Roman" panose="02020603050405020304" pitchFamily="18" charset="0"/>
              </a:rPr>
              <a:t>Creation Office:-</a:t>
            </a:r>
          </a:p>
          <a:p>
            <a:r>
              <a:rPr lang="en-GB" sz="1600" b="1" i="1" dirty="0">
                <a:effectLst/>
                <a:latin typeface="Times New Roman" panose="02020603050405020304" pitchFamily="18" charset="0"/>
                <a:cs typeface="Times New Roman" panose="02020603050405020304" pitchFamily="18" charset="0"/>
              </a:rPr>
              <a:t>The nitty gritty work of the creation Division of Marshmallow Advertising:</a:t>
            </a:r>
          </a:p>
          <a:p>
            <a:pPr algn="ctr"/>
            <a:r>
              <a:rPr lang="en-GB" sz="1400" dirty="0">
                <a:effectLst/>
                <a:latin typeface="Times New Roman" panose="02020603050405020304" pitchFamily="18" charset="0"/>
                <a:cs typeface="Times New Roman" panose="02020603050405020304" pitchFamily="18" charset="0"/>
              </a:rPr>
              <a:t>It is perhaps the main division, where the ideas/thoughts showed signs of life. This division involves assets like NLE Editors, and Illustrators, alongside Cameraman, Creation Chief, and Creation Chief. It is one of the innovative divisions, which works with the aggregate exertion of client support, and imaginative offices with the coordination of the Creation Chief to get the ideal outcomes.</a:t>
            </a:r>
            <a:endParaRPr lang="en-GB" sz="1400" dirty="0">
              <a:latin typeface="Times New Roman" panose="02020603050405020304" pitchFamily="18" charset="0"/>
              <a:cs typeface="Times New Roman" panose="02020603050405020304" pitchFamily="18" charset="0"/>
            </a:endParaRPr>
          </a:p>
        </p:txBody>
      </p:sp>
      <p:sp>
        <p:nvSpPr>
          <p:cNvPr id="9" name="Date Placeholder 8">
            <a:extLst>
              <a:ext uri="{FF2B5EF4-FFF2-40B4-BE49-F238E27FC236}">
                <a16:creationId xmlns:a16="http://schemas.microsoft.com/office/drawing/2014/main" id="{EA2A3D3E-9E33-85A3-1AB1-8237CC4FBE9C}"/>
              </a:ext>
            </a:extLst>
          </p:cNvPr>
          <p:cNvSpPr>
            <a:spLocks noGrp="1"/>
          </p:cNvSpPr>
          <p:nvPr>
            <p:ph type="dt" sz="half" idx="6"/>
          </p:nvPr>
        </p:nvSpPr>
        <p:spPr/>
        <p:txBody>
          <a:bodyPr/>
          <a:lstStyle/>
          <a:p>
            <a:fld id="{E774D725-3966-FB42-A1CD-5960CC60D7F9}" type="datetime1">
              <a:rPr lang="en-US" smtClean="0"/>
              <a:t>9/10/23</a:t>
            </a:fld>
            <a:endParaRPr lang="en-US"/>
          </a:p>
        </p:txBody>
      </p:sp>
      <p:sp>
        <p:nvSpPr>
          <p:cNvPr id="10" name="Slide Number Placeholder 9">
            <a:extLst>
              <a:ext uri="{FF2B5EF4-FFF2-40B4-BE49-F238E27FC236}">
                <a16:creationId xmlns:a16="http://schemas.microsoft.com/office/drawing/2014/main" id="{196FD3B0-A4DF-7705-455D-F6A8E7B95F27}"/>
              </a:ext>
            </a:extLst>
          </p:cNvPr>
          <p:cNvSpPr>
            <a:spLocks noGrp="1"/>
          </p:cNvSpPr>
          <p:nvPr>
            <p:ph type="sldNum" sz="quarter" idx="7"/>
          </p:nvPr>
        </p:nvSpPr>
        <p:spPr/>
        <p:txBody>
          <a:bodyPr/>
          <a:lstStyle/>
          <a:p>
            <a:fld id="{B6F15528-21DE-4FAA-801E-634DDDAF4B2B}" type="slidenum">
              <a:rPr lang="en-PK" smtClean="0"/>
              <a:t>19</a:t>
            </a:fld>
            <a:endParaRPr lang="en-PK"/>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835342" y="892556"/>
            <a:ext cx="6025515" cy="5989012"/>
          </a:xfrm>
          <a:prstGeom prst="rect">
            <a:avLst/>
          </a:prstGeom>
        </p:spPr>
        <p:txBody>
          <a:bodyPr vert="horz" wrap="square" lIns="0" tIns="12700" rIns="0" bIns="0" rtlCol="0">
            <a:spAutoFit/>
          </a:bodyPr>
          <a:lstStyle/>
          <a:p>
            <a:pPr marL="78105" algn="ctr">
              <a:lnSpc>
                <a:spcPct val="100000"/>
              </a:lnSpc>
              <a:spcBef>
                <a:spcPts val="100"/>
              </a:spcBef>
            </a:pPr>
            <a:r>
              <a:rPr sz="1400" b="1" dirty="0">
                <a:latin typeface="Times New Roman"/>
                <a:cs typeface="Times New Roman"/>
              </a:rPr>
              <a:t>Internship</a:t>
            </a:r>
            <a:r>
              <a:rPr sz="1400" b="1" spc="-15" dirty="0">
                <a:latin typeface="Times New Roman"/>
                <a:cs typeface="Times New Roman"/>
              </a:rPr>
              <a:t> </a:t>
            </a:r>
            <a:r>
              <a:rPr sz="1400" b="1" spc="-10" dirty="0">
                <a:latin typeface="Times New Roman"/>
                <a:cs typeface="Times New Roman"/>
              </a:rPr>
              <a:t>Undertaking</a:t>
            </a:r>
            <a:endParaRPr sz="1400" dirty="0">
              <a:latin typeface="Times New Roman"/>
              <a:cs typeface="Times New Roman"/>
            </a:endParaRPr>
          </a:p>
          <a:p>
            <a:pPr algn="ctr">
              <a:lnSpc>
                <a:spcPct val="100000"/>
              </a:lnSpc>
              <a:spcBef>
                <a:spcPts val="910"/>
              </a:spcBef>
            </a:pPr>
            <a:endParaRPr sz="1400" dirty="0">
              <a:latin typeface="Times New Roman"/>
              <a:cs typeface="Times New Roman"/>
            </a:endParaRPr>
          </a:p>
          <a:p>
            <a:pPr marL="76200" algn="ctr">
              <a:lnSpc>
                <a:spcPct val="150000"/>
              </a:lnSpc>
            </a:pPr>
            <a:r>
              <a:rPr sz="1400" dirty="0">
                <a:latin typeface="Times New Roman"/>
                <a:cs typeface="Times New Roman"/>
              </a:rPr>
              <a:t>I,</a:t>
            </a:r>
            <a:r>
              <a:rPr lang="en-US" sz="1400" spc="-45" dirty="0">
                <a:latin typeface="Times New Roman"/>
                <a:cs typeface="Times New Roman"/>
              </a:rPr>
              <a:t> </a:t>
            </a:r>
            <a:r>
              <a:rPr lang="en-US" sz="1400" b="1" spc="-45" dirty="0">
                <a:latin typeface="Times New Roman"/>
                <a:cs typeface="Times New Roman"/>
              </a:rPr>
              <a:t>Amna Malik</a:t>
            </a:r>
            <a:r>
              <a:rPr sz="1400" dirty="0">
                <a:latin typeface="Times New Roman"/>
                <a:cs typeface="Times New Roman"/>
              </a:rPr>
              <a:t>,</a:t>
            </a:r>
            <a:r>
              <a:rPr sz="1400" spc="-25" dirty="0">
                <a:latin typeface="Times New Roman"/>
                <a:cs typeface="Times New Roman"/>
              </a:rPr>
              <a:t> </a:t>
            </a:r>
            <a:r>
              <a:rPr lang="en-US" sz="1400" spc="-25" dirty="0">
                <a:latin typeface="Times New Roman"/>
                <a:cs typeface="Times New Roman"/>
              </a:rPr>
              <a:t>a </a:t>
            </a:r>
            <a:r>
              <a:rPr sz="1400" dirty="0">
                <a:latin typeface="Times New Roman"/>
                <a:cs typeface="Times New Roman"/>
              </a:rPr>
              <a:t>student</a:t>
            </a:r>
            <a:r>
              <a:rPr sz="1400" spc="-35" dirty="0">
                <a:latin typeface="Times New Roman"/>
                <a:cs typeface="Times New Roman"/>
              </a:rPr>
              <a:t> </a:t>
            </a:r>
            <a:r>
              <a:rPr sz="1400" dirty="0">
                <a:latin typeface="Times New Roman"/>
                <a:cs typeface="Times New Roman"/>
              </a:rPr>
              <a:t>of</a:t>
            </a:r>
            <a:r>
              <a:rPr sz="1400" spc="-25" dirty="0">
                <a:latin typeface="Times New Roman"/>
                <a:cs typeface="Times New Roman"/>
              </a:rPr>
              <a:t> </a:t>
            </a:r>
            <a:r>
              <a:rPr lang="en-US" sz="1400" spc="-25" dirty="0">
                <a:latin typeface="Times New Roman"/>
                <a:cs typeface="Times New Roman"/>
              </a:rPr>
              <a:t>the </a:t>
            </a:r>
            <a:r>
              <a:rPr sz="1400" dirty="0">
                <a:latin typeface="Times New Roman"/>
                <a:cs typeface="Times New Roman"/>
              </a:rPr>
              <a:t>media</a:t>
            </a:r>
            <a:r>
              <a:rPr sz="1400" spc="-35" dirty="0">
                <a:latin typeface="Times New Roman"/>
                <a:cs typeface="Times New Roman"/>
              </a:rPr>
              <a:t> </a:t>
            </a:r>
            <a:r>
              <a:rPr sz="1400" dirty="0">
                <a:latin typeface="Times New Roman"/>
                <a:cs typeface="Times New Roman"/>
              </a:rPr>
              <a:t>and</a:t>
            </a:r>
            <a:r>
              <a:rPr sz="1400" spc="-25" dirty="0">
                <a:latin typeface="Times New Roman"/>
                <a:cs typeface="Times New Roman"/>
              </a:rPr>
              <a:t> </a:t>
            </a:r>
            <a:r>
              <a:rPr sz="1400" dirty="0">
                <a:latin typeface="Times New Roman"/>
                <a:cs typeface="Times New Roman"/>
              </a:rPr>
              <a:t>communication</a:t>
            </a:r>
            <a:r>
              <a:rPr sz="1400" spc="-25" dirty="0">
                <a:latin typeface="Times New Roman"/>
                <a:cs typeface="Times New Roman"/>
              </a:rPr>
              <a:t> </a:t>
            </a:r>
            <a:r>
              <a:rPr sz="1400" dirty="0">
                <a:latin typeface="Times New Roman"/>
                <a:cs typeface="Times New Roman"/>
              </a:rPr>
              <a:t>studies</a:t>
            </a:r>
            <a:r>
              <a:rPr sz="1400" spc="-20" dirty="0">
                <a:latin typeface="Times New Roman"/>
                <a:cs typeface="Times New Roman"/>
              </a:rPr>
              <a:t> </a:t>
            </a:r>
            <a:r>
              <a:rPr sz="1400" dirty="0">
                <a:latin typeface="Times New Roman"/>
                <a:cs typeface="Times New Roman"/>
              </a:rPr>
              <a:t>department</a:t>
            </a:r>
            <a:r>
              <a:rPr sz="1400" spc="-35" dirty="0">
                <a:latin typeface="Times New Roman"/>
                <a:cs typeface="Times New Roman"/>
              </a:rPr>
              <a:t> </a:t>
            </a:r>
            <a:r>
              <a:rPr sz="1400" dirty="0">
                <a:latin typeface="Times New Roman"/>
                <a:cs typeface="Times New Roman"/>
              </a:rPr>
              <a:t>of</a:t>
            </a:r>
            <a:r>
              <a:rPr sz="1400" spc="-25" dirty="0">
                <a:latin typeface="Times New Roman"/>
                <a:cs typeface="Times New Roman"/>
              </a:rPr>
              <a:t> </a:t>
            </a:r>
            <a:r>
              <a:rPr sz="1400" spc="-10" dirty="0">
                <a:latin typeface="Times New Roman"/>
                <a:cs typeface="Times New Roman"/>
              </a:rPr>
              <a:t>COMSATS</a:t>
            </a:r>
            <a:endParaRPr sz="1400" dirty="0">
              <a:latin typeface="Times New Roman"/>
              <a:cs typeface="Times New Roman"/>
            </a:endParaRPr>
          </a:p>
          <a:p>
            <a:pPr marL="82550" marR="68580" algn="ctr">
              <a:lnSpc>
                <a:spcPct val="150000"/>
              </a:lnSpc>
              <a:spcBef>
                <a:spcPts val="15"/>
              </a:spcBef>
            </a:pPr>
            <a:r>
              <a:rPr sz="1400" dirty="0">
                <a:latin typeface="Times New Roman"/>
                <a:cs typeface="Times New Roman"/>
              </a:rPr>
              <a:t>University</a:t>
            </a:r>
            <a:r>
              <a:rPr sz="1400" spc="-35" dirty="0">
                <a:latin typeface="Times New Roman"/>
                <a:cs typeface="Times New Roman"/>
              </a:rPr>
              <a:t> </a:t>
            </a:r>
            <a:r>
              <a:rPr sz="1400" dirty="0">
                <a:latin typeface="Times New Roman"/>
                <a:cs typeface="Times New Roman"/>
              </a:rPr>
              <a:t>Islamabad</a:t>
            </a:r>
            <a:r>
              <a:rPr sz="1400" spc="-30" dirty="0">
                <a:latin typeface="Times New Roman"/>
                <a:cs typeface="Times New Roman"/>
              </a:rPr>
              <a:t> </a:t>
            </a:r>
            <a:r>
              <a:rPr sz="1400" dirty="0">
                <a:latin typeface="Times New Roman"/>
                <a:cs typeface="Times New Roman"/>
              </a:rPr>
              <a:t>Lahore</a:t>
            </a:r>
            <a:r>
              <a:rPr sz="1400" spc="-40" dirty="0">
                <a:latin typeface="Times New Roman"/>
                <a:cs typeface="Times New Roman"/>
              </a:rPr>
              <a:t> </a:t>
            </a:r>
            <a:r>
              <a:rPr sz="1400" dirty="0">
                <a:latin typeface="Times New Roman"/>
                <a:cs typeface="Times New Roman"/>
              </a:rPr>
              <a:t>Campus,</a:t>
            </a:r>
            <a:r>
              <a:rPr sz="1400" spc="-30" dirty="0">
                <a:latin typeface="Times New Roman"/>
                <a:cs typeface="Times New Roman"/>
              </a:rPr>
              <a:t> </a:t>
            </a:r>
            <a:r>
              <a:rPr sz="1400" dirty="0">
                <a:latin typeface="Times New Roman"/>
                <a:cs typeface="Times New Roman"/>
              </a:rPr>
              <a:t>under</a:t>
            </a:r>
            <a:r>
              <a:rPr sz="1400" spc="-10" dirty="0">
                <a:latin typeface="Times New Roman"/>
                <a:cs typeface="Times New Roman"/>
              </a:rPr>
              <a:t> </a:t>
            </a:r>
            <a:r>
              <a:rPr sz="1400" dirty="0">
                <a:latin typeface="Times New Roman"/>
                <a:cs typeface="Times New Roman"/>
              </a:rPr>
              <a:t>the</a:t>
            </a:r>
            <a:r>
              <a:rPr sz="1400" spc="-40" dirty="0">
                <a:latin typeface="Times New Roman"/>
                <a:cs typeface="Times New Roman"/>
              </a:rPr>
              <a:t> </a:t>
            </a:r>
            <a:r>
              <a:rPr sz="1400" dirty="0">
                <a:latin typeface="Times New Roman"/>
                <a:cs typeface="Times New Roman"/>
              </a:rPr>
              <a:t>student</a:t>
            </a:r>
            <a:r>
              <a:rPr sz="1400" spc="-40" dirty="0">
                <a:latin typeface="Times New Roman"/>
                <a:cs typeface="Times New Roman"/>
              </a:rPr>
              <a:t> </a:t>
            </a:r>
            <a:r>
              <a:rPr sz="1400" dirty="0">
                <a:latin typeface="Times New Roman"/>
                <a:cs typeface="Times New Roman"/>
              </a:rPr>
              <a:t>ID</a:t>
            </a:r>
            <a:r>
              <a:rPr sz="1400" spc="-20" dirty="0">
                <a:latin typeface="Times New Roman"/>
                <a:cs typeface="Times New Roman"/>
              </a:rPr>
              <a:t> </a:t>
            </a:r>
            <a:r>
              <a:rPr sz="1400" b="1" spc="-25" dirty="0">
                <a:latin typeface="Times New Roman"/>
                <a:cs typeface="Times New Roman"/>
              </a:rPr>
              <a:t>FA</a:t>
            </a:r>
            <a:r>
              <a:rPr lang="en-US" sz="1400" b="1" spc="-25" dirty="0">
                <a:latin typeface="Times New Roman"/>
                <a:cs typeface="Times New Roman"/>
              </a:rPr>
              <a:t>20</a:t>
            </a:r>
            <a:r>
              <a:rPr sz="1400" b="1" spc="-25" dirty="0">
                <a:latin typeface="Times New Roman"/>
                <a:cs typeface="Times New Roman"/>
              </a:rPr>
              <a:t>-</a:t>
            </a:r>
            <a:r>
              <a:rPr sz="1400" b="1" spc="-10" dirty="0">
                <a:latin typeface="Times New Roman"/>
                <a:cs typeface="Times New Roman"/>
              </a:rPr>
              <a:t>BMC-</a:t>
            </a:r>
            <a:r>
              <a:rPr sz="1400" b="1" dirty="0">
                <a:latin typeface="Times New Roman"/>
                <a:cs typeface="Times New Roman"/>
              </a:rPr>
              <a:t>0</a:t>
            </a:r>
            <a:r>
              <a:rPr lang="en-US" sz="1400" b="1" dirty="0">
                <a:latin typeface="Times New Roman"/>
                <a:cs typeface="Times New Roman"/>
              </a:rPr>
              <a:t>43,</a:t>
            </a:r>
            <a:r>
              <a:rPr sz="1400" b="1" spc="-35" dirty="0">
                <a:latin typeface="Times New Roman"/>
                <a:cs typeface="Times New Roman"/>
              </a:rPr>
              <a:t> </a:t>
            </a:r>
            <a:r>
              <a:rPr sz="1400" dirty="0">
                <a:latin typeface="Times New Roman"/>
                <a:cs typeface="Times New Roman"/>
              </a:rPr>
              <a:t>solemnly</a:t>
            </a:r>
            <a:r>
              <a:rPr sz="1400" spc="-30" dirty="0">
                <a:latin typeface="Times New Roman"/>
                <a:cs typeface="Times New Roman"/>
              </a:rPr>
              <a:t> </a:t>
            </a:r>
            <a:r>
              <a:rPr lang="en-US" sz="1400" spc="-10" dirty="0">
                <a:latin typeface="Times New Roman"/>
                <a:cs typeface="Times New Roman"/>
              </a:rPr>
              <a:t>declares</a:t>
            </a:r>
            <a:r>
              <a:rPr sz="1400" spc="-10" dirty="0">
                <a:latin typeface="Times New Roman"/>
                <a:cs typeface="Times New Roman"/>
              </a:rPr>
              <a:t> </a:t>
            </a:r>
            <a:r>
              <a:rPr sz="1400" dirty="0">
                <a:latin typeface="Times New Roman"/>
                <a:cs typeface="Times New Roman"/>
              </a:rPr>
              <a:t>that</a:t>
            </a:r>
            <a:r>
              <a:rPr sz="1400" spc="-40" dirty="0">
                <a:latin typeface="Times New Roman"/>
                <a:cs typeface="Times New Roman"/>
              </a:rPr>
              <a:t> </a:t>
            </a:r>
            <a:r>
              <a:rPr sz="1400" dirty="0">
                <a:latin typeface="Times New Roman"/>
                <a:cs typeface="Times New Roman"/>
              </a:rPr>
              <a:t>I</a:t>
            </a:r>
            <a:r>
              <a:rPr sz="1400" spc="-25" dirty="0">
                <a:latin typeface="Times New Roman"/>
                <a:cs typeface="Times New Roman"/>
              </a:rPr>
              <a:t> </a:t>
            </a:r>
            <a:r>
              <a:rPr sz="1400" dirty="0">
                <a:latin typeface="Times New Roman"/>
                <a:cs typeface="Times New Roman"/>
              </a:rPr>
              <a:t>have</a:t>
            </a:r>
            <a:r>
              <a:rPr sz="1400" spc="-35" dirty="0">
                <a:latin typeface="Times New Roman"/>
                <a:cs typeface="Times New Roman"/>
              </a:rPr>
              <a:t> </a:t>
            </a:r>
            <a:r>
              <a:rPr sz="1400" dirty="0">
                <a:latin typeface="Times New Roman"/>
                <a:cs typeface="Times New Roman"/>
              </a:rPr>
              <a:t>completed</a:t>
            </a:r>
            <a:r>
              <a:rPr sz="1400" spc="-10" dirty="0">
                <a:latin typeface="Times New Roman"/>
                <a:cs typeface="Times New Roman"/>
              </a:rPr>
              <a:t> </a:t>
            </a:r>
            <a:r>
              <a:rPr sz="1400" dirty="0">
                <a:latin typeface="Times New Roman"/>
                <a:cs typeface="Times New Roman"/>
              </a:rPr>
              <a:t>my</a:t>
            </a:r>
            <a:r>
              <a:rPr sz="1400" spc="-30" dirty="0">
                <a:latin typeface="Times New Roman"/>
                <a:cs typeface="Times New Roman"/>
              </a:rPr>
              <a:t> </a:t>
            </a:r>
            <a:r>
              <a:rPr sz="1400" dirty="0">
                <a:latin typeface="Times New Roman"/>
                <a:cs typeface="Times New Roman"/>
              </a:rPr>
              <a:t>internship</a:t>
            </a:r>
            <a:r>
              <a:rPr sz="1400" spc="-25" dirty="0">
                <a:latin typeface="Times New Roman"/>
                <a:cs typeface="Times New Roman"/>
              </a:rPr>
              <a:t> </a:t>
            </a:r>
            <a:r>
              <a:rPr sz="1400" dirty="0">
                <a:latin typeface="Times New Roman"/>
                <a:cs typeface="Times New Roman"/>
              </a:rPr>
              <a:t>as</a:t>
            </a:r>
            <a:r>
              <a:rPr sz="1400" spc="-25" dirty="0">
                <a:latin typeface="Times New Roman"/>
                <a:cs typeface="Times New Roman"/>
              </a:rPr>
              <a:t> </a:t>
            </a:r>
            <a:r>
              <a:rPr sz="1400" dirty="0">
                <a:latin typeface="Times New Roman"/>
                <a:cs typeface="Times New Roman"/>
              </a:rPr>
              <a:t>a</a:t>
            </a:r>
            <a:r>
              <a:rPr sz="1400" spc="-35" dirty="0">
                <a:latin typeface="Times New Roman"/>
                <a:cs typeface="Times New Roman"/>
              </a:rPr>
              <a:t> </a:t>
            </a:r>
            <a:r>
              <a:rPr sz="1400" dirty="0">
                <a:latin typeface="Times New Roman"/>
                <a:cs typeface="Times New Roman"/>
              </a:rPr>
              <a:t>compulsory</a:t>
            </a:r>
            <a:r>
              <a:rPr sz="1400" spc="-10" dirty="0">
                <a:latin typeface="Times New Roman"/>
                <a:cs typeface="Times New Roman"/>
              </a:rPr>
              <a:t> </a:t>
            </a:r>
            <a:r>
              <a:rPr sz="1400" dirty="0">
                <a:latin typeface="Times New Roman"/>
                <a:cs typeface="Times New Roman"/>
              </a:rPr>
              <a:t>part</a:t>
            </a:r>
            <a:r>
              <a:rPr sz="1400" spc="-35" dirty="0">
                <a:latin typeface="Times New Roman"/>
                <a:cs typeface="Times New Roman"/>
              </a:rPr>
              <a:t> </a:t>
            </a:r>
            <a:r>
              <a:rPr sz="1400" dirty="0">
                <a:latin typeface="Times New Roman"/>
                <a:cs typeface="Times New Roman"/>
              </a:rPr>
              <a:t>of</a:t>
            </a:r>
            <a:r>
              <a:rPr sz="1400" spc="-25" dirty="0">
                <a:latin typeface="Times New Roman"/>
                <a:cs typeface="Times New Roman"/>
              </a:rPr>
              <a:t> </a:t>
            </a:r>
            <a:r>
              <a:rPr sz="1400" dirty="0">
                <a:latin typeface="Times New Roman"/>
                <a:cs typeface="Times New Roman"/>
              </a:rPr>
              <a:t>my</a:t>
            </a:r>
            <a:r>
              <a:rPr sz="1400" spc="-30" dirty="0">
                <a:latin typeface="Times New Roman"/>
                <a:cs typeface="Times New Roman"/>
              </a:rPr>
              <a:t> </a:t>
            </a:r>
            <a:r>
              <a:rPr sz="1400" dirty="0">
                <a:latin typeface="Times New Roman"/>
                <a:cs typeface="Times New Roman"/>
              </a:rPr>
              <a:t>BS</a:t>
            </a:r>
            <a:r>
              <a:rPr sz="1400" spc="-20" dirty="0">
                <a:latin typeface="Times New Roman"/>
                <a:cs typeface="Times New Roman"/>
              </a:rPr>
              <a:t> </a:t>
            </a:r>
            <a:r>
              <a:rPr sz="1400" dirty="0">
                <a:latin typeface="Times New Roman"/>
                <a:cs typeface="Times New Roman"/>
              </a:rPr>
              <a:t>program</a:t>
            </a:r>
            <a:r>
              <a:rPr sz="1400" spc="-15" dirty="0">
                <a:latin typeface="Times New Roman"/>
                <a:cs typeface="Times New Roman"/>
              </a:rPr>
              <a:t> </a:t>
            </a:r>
            <a:r>
              <a:rPr sz="1400" dirty="0">
                <a:latin typeface="Times New Roman"/>
                <a:cs typeface="Times New Roman"/>
              </a:rPr>
              <a:t>in</a:t>
            </a:r>
            <a:r>
              <a:rPr sz="1400" spc="-25" dirty="0">
                <a:latin typeface="Times New Roman"/>
                <a:cs typeface="Times New Roman"/>
              </a:rPr>
              <a:t> </a:t>
            </a:r>
            <a:r>
              <a:rPr sz="1400" dirty="0">
                <a:latin typeface="Times New Roman"/>
                <a:cs typeface="Times New Roman"/>
              </a:rPr>
              <a:t>my</a:t>
            </a:r>
            <a:r>
              <a:rPr sz="1400" spc="-30" dirty="0">
                <a:latin typeface="Times New Roman"/>
                <a:cs typeface="Times New Roman"/>
              </a:rPr>
              <a:t> </a:t>
            </a:r>
            <a:r>
              <a:rPr sz="1400">
                <a:latin typeface="Times New Roman"/>
                <a:cs typeface="Times New Roman"/>
              </a:rPr>
              <a:t>seventh</a:t>
            </a:r>
            <a:r>
              <a:rPr sz="1400" spc="-25">
                <a:latin typeface="Times New Roman"/>
                <a:cs typeface="Times New Roman"/>
              </a:rPr>
              <a:t> </a:t>
            </a:r>
            <a:r>
              <a:rPr sz="1400" spc="-10">
                <a:latin typeface="Times New Roman"/>
                <a:cs typeface="Times New Roman"/>
              </a:rPr>
              <a:t>(</a:t>
            </a:r>
            <a:r>
              <a:rPr lang="en-GB" sz="1400" spc="-10">
                <a:latin typeface="Times New Roman"/>
                <a:cs typeface="Times New Roman"/>
              </a:rPr>
              <a:t>7</a:t>
            </a:r>
            <a:r>
              <a:rPr lang="en-GB" sz="1400" spc="-10" baseline="30000">
                <a:latin typeface="Times New Roman"/>
                <a:cs typeface="Times New Roman"/>
              </a:rPr>
              <a:t>th</a:t>
            </a:r>
            <a:r>
              <a:rPr sz="1400" spc="-10" dirty="0">
                <a:latin typeface="Times New Roman"/>
                <a:cs typeface="Times New Roman"/>
              </a:rPr>
              <a:t>) semester.</a:t>
            </a:r>
            <a:r>
              <a:rPr lang="en-US" sz="1400" spc="-10" dirty="0">
                <a:latin typeface="Times New Roman"/>
                <a:cs typeface="Times New Roman"/>
              </a:rPr>
              <a:t> I completed my six-week internship at Marshmallow Advertising Agency in the social media department. I was enthusiastic about embracing fresh experiences and actively sought opportunities to acquire knowledge and venture into uncharted territories.</a:t>
            </a:r>
            <a:endParaRPr sz="1400" dirty="0">
              <a:latin typeface="Times New Roman"/>
              <a:cs typeface="Times New Roman"/>
            </a:endParaRPr>
          </a:p>
          <a:p>
            <a:pPr algn="ctr">
              <a:lnSpc>
                <a:spcPct val="150000"/>
              </a:lnSpc>
              <a:spcBef>
                <a:spcPts val="720"/>
              </a:spcBef>
            </a:pPr>
            <a:r>
              <a:rPr lang="en-GB" sz="1400" dirty="0">
                <a:latin typeface="Times New Roman"/>
                <a:cs typeface="Times New Roman"/>
              </a:rPr>
              <a:t>  I hereby present this report, which primarily highlights my learning experience from the workshop with various departments, the organizational working environment, and observations made during my internship period. I have made an effort to elaborate on all significant aspects that I encountered throughout my internship.</a:t>
            </a:r>
            <a:endParaRPr sz="1400" dirty="0">
              <a:latin typeface="Times New Roman"/>
              <a:cs typeface="Times New Roman"/>
            </a:endParaRPr>
          </a:p>
          <a:p>
            <a:pPr algn="ctr">
              <a:lnSpc>
                <a:spcPct val="150000"/>
              </a:lnSpc>
              <a:spcBef>
                <a:spcPts val="484"/>
              </a:spcBef>
            </a:pPr>
            <a:endParaRPr sz="1200" dirty="0">
              <a:latin typeface="Times New Roman"/>
              <a:cs typeface="Times New Roman"/>
            </a:endParaRPr>
          </a:p>
          <a:p>
            <a:pPr marL="82550" marR="104139" indent="-6350" algn="ctr">
              <a:lnSpc>
                <a:spcPct val="150000"/>
              </a:lnSpc>
              <a:spcBef>
                <a:spcPts val="5"/>
              </a:spcBef>
            </a:pPr>
            <a:r>
              <a:rPr lang="en-GB" sz="1200" dirty="0">
                <a:latin typeface="Times New Roman"/>
                <a:cs typeface="Times New Roman"/>
              </a:rPr>
              <a:t>I can confirm that my report is free of any plagiarized content, with the exception of important information related to the organization. All sources used in the report are listed in the reference section at the end. If you require further details, please do not hesitate to ask.</a:t>
            </a:r>
            <a:endParaRPr sz="1200" dirty="0">
              <a:latin typeface="Times New Roman"/>
              <a:cs typeface="Times New Roman"/>
            </a:endParaRPr>
          </a:p>
        </p:txBody>
      </p:sp>
      <p:sp>
        <p:nvSpPr>
          <p:cNvPr id="4" name="object 4"/>
          <p:cNvSpPr txBox="1"/>
          <p:nvPr/>
        </p:nvSpPr>
        <p:spPr>
          <a:xfrm>
            <a:off x="609600" y="7086600"/>
            <a:ext cx="2758440" cy="1820307"/>
          </a:xfrm>
          <a:prstGeom prst="rect">
            <a:avLst/>
          </a:prstGeom>
        </p:spPr>
        <p:txBody>
          <a:bodyPr vert="horz" wrap="square" lIns="0" tIns="93345" rIns="0" bIns="0" rtlCol="0">
            <a:spAutoFit/>
          </a:bodyPr>
          <a:lstStyle/>
          <a:p>
            <a:pPr marL="12700">
              <a:lnSpc>
                <a:spcPct val="100000"/>
              </a:lnSpc>
              <a:spcBef>
                <a:spcPts val="735"/>
              </a:spcBef>
            </a:pPr>
            <a:r>
              <a:rPr sz="1400" spc="-10" dirty="0">
                <a:latin typeface="Times New Roman"/>
                <a:cs typeface="Times New Roman"/>
              </a:rPr>
              <a:t>……………….</a:t>
            </a:r>
            <a:endParaRPr sz="1400" dirty="0">
              <a:latin typeface="Times New Roman"/>
              <a:cs typeface="Times New Roman"/>
            </a:endParaRPr>
          </a:p>
          <a:p>
            <a:pPr marL="15875">
              <a:lnSpc>
                <a:spcPct val="100000"/>
              </a:lnSpc>
              <a:spcBef>
                <a:spcPts val="635"/>
              </a:spcBef>
            </a:pPr>
            <a:r>
              <a:rPr lang="en-US" sz="1400" b="1" spc="-10" dirty="0">
                <a:latin typeface="Times New Roman"/>
                <a:cs typeface="Times New Roman"/>
              </a:rPr>
              <a:t>Amna Malik</a:t>
            </a:r>
            <a:endParaRPr sz="1400" dirty="0">
              <a:latin typeface="Times New Roman"/>
              <a:cs typeface="Times New Roman"/>
            </a:endParaRPr>
          </a:p>
          <a:p>
            <a:pPr marL="15875">
              <a:lnSpc>
                <a:spcPct val="100000"/>
              </a:lnSpc>
              <a:spcBef>
                <a:spcPts val="685"/>
              </a:spcBef>
            </a:pPr>
            <a:r>
              <a:rPr sz="1400" b="1" dirty="0">
                <a:latin typeface="Times New Roman"/>
                <a:cs typeface="Times New Roman"/>
              </a:rPr>
              <a:t>ID:</a:t>
            </a:r>
            <a:r>
              <a:rPr sz="1400" b="1" spc="60" dirty="0">
                <a:latin typeface="Times New Roman"/>
                <a:cs typeface="Times New Roman"/>
              </a:rPr>
              <a:t> </a:t>
            </a:r>
            <a:r>
              <a:rPr sz="1400" b="1" spc="-25" dirty="0">
                <a:latin typeface="Times New Roman"/>
                <a:cs typeface="Times New Roman"/>
              </a:rPr>
              <a:t>FA</a:t>
            </a:r>
            <a:r>
              <a:rPr lang="en-US" sz="1400" b="1" spc="-25" dirty="0">
                <a:latin typeface="Times New Roman"/>
                <a:cs typeface="Times New Roman"/>
              </a:rPr>
              <a:t>20</a:t>
            </a:r>
            <a:r>
              <a:rPr sz="1400" b="1" spc="-25" dirty="0">
                <a:latin typeface="Times New Roman"/>
                <a:cs typeface="Times New Roman"/>
              </a:rPr>
              <a:t>-</a:t>
            </a:r>
            <a:r>
              <a:rPr sz="1400" b="1" spc="-10" dirty="0">
                <a:latin typeface="Times New Roman"/>
                <a:cs typeface="Times New Roman"/>
              </a:rPr>
              <a:t>BMC-</a:t>
            </a:r>
            <a:r>
              <a:rPr sz="1400" b="1" spc="-25" dirty="0">
                <a:latin typeface="Times New Roman"/>
                <a:cs typeface="Times New Roman"/>
              </a:rPr>
              <a:t>0</a:t>
            </a:r>
            <a:r>
              <a:rPr lang="en-US" sz="1400" b="1" spc="-25" dirty="0">
                <a:latin typeface="Times New Roman"/>
                <a:cs typeface="Times New Roman"/>
              </a:rPr>
              <a:t>43</a:t>
            </a:r>
            <a:endParaRPr sz="1400" dirty="0">
              <a:latin typeface="Times New Roman"/>
              <a:cs typeface="Times New Roman"/>
            </a:endParaRPr>
          </a:p>
          <a:p>
            <a:pPr marL="15875" marR="5080" algn="just">
              <a:lnSpc>
                <a:spcPct val="146700"/>
              </a:lnSpc>
              <a:spcBef>
                <a:spcPts val="40"/>
              </a:spcBef>
            </a:pPr>
            <a:r>
              <a:rPr sz="1400" b="1" dirty="0">
                <a:latin typeface="Times New Roman"/>
                <a:cs typeface="Times New Roman"/>
              </a:rPr>
              <a:t>BS</a:t>
            </a:r>
            <a:r>
              <a:rPr sz="1400" b="1" spc="-25" dirty="0">
                <a:latin typeface="Times New Roman"/>
                <a:cs typeface="Times New Roman"/>
              </a:rPr>
              <a:t> </a:t>
            </a:r>
            <a:r>
              <a:rPr sz="1400" b="1" dirty="0">
                <a:latin typeface="Times New Roman"/>
                <a:cs typeface="Times New Roman"/>
              </a:rPr>
              <a:t>in</a:t>
            </a:r>
            <a:r>
              <a:rPr sz="1400" b="1" spc="-20" dirty="0">
                <a:latin typeface="Times New Roman"/>
                <a:cs typeface="Times New Roman"/>
              </a:rPr>
              <a:t> </a:t>
            </a:r>
            <a:r>
              <a:rPr sz="1400" b="1" dirty="0">
                <a:latin typeface="Times New Roman"/>
                <a:cs typeface="Times New Roman"/>
              </a:rPr>
              <a:t>Media</a:t>
            </a:r>
            <a:r>
              <a:rPr sz="1400" b="1" spc="-25" dirty="0">
                <a:latin typeface="Times New Roman"/>
                <a:cs typeface="Times New Roman"/>
              </a:rPr>
              <a:t> </a:t>
            </a:r>
            <a:r>
              <a:rPr sz="1400" b="1" dirty="0">
                <a:latin typeface="Times New Roman"/>
                <a:cs typeface="Times New Roman"/>
              </a:rPr>
              <a:t>and</a:t>
            </a:r>
            <a:r>
              <a:rPr sz="1400" b="1" spc="-20" dirty="0">
                <a:latin typeface="Times New Roman"/>
                <a:cs typeface="Times New Roman"/>
              </a:rPr>
              <a:t> </a:t>
            </a:r>
            <a:r>
              <a:rPr sz="1400" b="1" dirty="0">
                <a:latin typeface="Times New Roman"/>
                <a:cs typeface="Times New Roman"/>
              </a:rPr>
              <a:t>Communication</a:t>
            </a:r>
            <a:r>
              <a:rPr sz="1400" b="1" spc="-25" dirty="0">
                <a:latin typeface="Times New Roman"/>
                <a:cs typeface="Times New Roman"/>
              </a:rPr>
              <a:t> </a:t>
            </a:r>
            <a:r>
              <a:rPr sz="1400" b="1" spc="-10" dirty="0">
                <a:latin typeface="Times New Roman"/>
                <a:cs typeface="Times New Roman"/>
              </a:rPr>
              <a:t>Studies</a:t>
            </a:r>
            <a:r>
              <a:rPr lang="en-US" sz="1400" b="1" spc="-10" dirty="0">
                <a:latin typeface="Times New Roman"/>
                <a:cs typeface="Times New Roman"/>
              </a:rPr>
              <a:t> </a:t>
            </a:r>
            <a:r>
              <a:rPr sz="1400" b="1" spc="-10" dirty="0">
                <a:latin typeface="Times New Roman"/>
                <a:cs typeface="Times New Roman"/>
              </a:rPr>
              <a:t>COMSATS</a:t>
            </a:r>
            <a:r>
              <a:rPr sz="1400" b="1" spc="-45" dirty="0">
                <a:latin typeface="Times New Roman"/>
                <a:cs typeface="Times New Roman"/>
              </a:rPr>
              <a:t> </a:t>
            </a:r>
            <a:r>
              <a:rPr sz="1400" b="1" dirty="0">
                <a:latin typeface="Times New Roman"/>
                <a:cs typeface="Times New Roman"/>
              </a:rPr>
              <a:t>University</a:t>
            </a:r>
            <a:r>
              <a:rPr sz="1400" b="1" spc="-50" dirty="0">
                <a:latin typeface="Times New Roman"/>
                <a:cs typeface="Times New Roman"/>
              </a:rPr>
              <a:t> </a:t>
            </a:r>
            <a:r>
              <a:rPr sz="1400" b="1" dirty="0">
                <a:latin typeface="Times New Roman"/>
                <a:cs typeface="Times New Roman"/>
              </a:rPr>
              <a:t>Islamabad,</a:t>
            </a:r>
            <a:r>
              <a:rPr sz="1400" b="1" spc="-45" dirty="0">
                <a:latin typeface="Times New Roman"/>
                <a:cs typeface="Times New Roman"/>
              </a:rPr>
              <a:t> </a:t>
            </a:r>
            <a:r>
              <a:rPr sz="1400" b="1" spc="-10" dirty="0">
                <a:latin typeface="Times New Roman"/>
                <a:cs typeface="Times New Roman"/>
              </a:rPr>
              <a:t>Lahore campus.</a:t>
            </a:r>
            <a:endParaRPr sz="1400" dirty="0">
              <a:latin typeface="Times New Roman"/>
              <a:cs typeface="Times New Roman"/>
            </a:endParaRPr>
          </a:p>
        </p:txBody>
      </p:sp>
      <p:sp>
        <p:nvSpPr>
          <p:cNvPr id="5" name="object 5"/>
          <p:cNvSpPr txBox="1"/>
          <p:nvPr/>
        </p:nvSpPr>
        <p:spPr>
          <a:xfrm>
            <a:off x="2733991" y="9111939"/>
            <a:ext cx="2228215"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Times New Roman"/>
                <a:cs typeface="Times New Roman"/>
              </a:rPr>
              <a:t>Internship</a:t>
            </a:r>
            <a:r>
              <a:rPr sz="1800" b="1" spc="-50" dirty="0">
                <a:latin typeface="Times New Roman"/>
                <a:cs typeface="Times New Roman"/>
              </a:rPr>
              <a:t> </a:t>
            </a:r>
            <a:r>
              <a:rPr sz="1800" b="1" spc="-10" dirty="0">
                <a:latin typeface="Times New Roman"/>
                <a:cs typeface="Times New Roman"/>
              </a:rPr>
              <a:t>Certificate:</a:t>
            </a:r>
            <a:endParaRPr sz="1800" dirty="0">
              <a:latin typeface="Times New Roman"/>
              <a:cs typeface="Times New Roman"/>
            </a:endParaRPr>
          </a:p>
        </p:txBody>
      </p:sp>
      <p:sp>
        <p:nvSpPr>
          <p:cNvPr id="7" name="Date Placeholder 6">
            <a:extLst>
              <a:ext uri="{FF2B5EF4-FFF2-40B4-BE49-F238E27FC236}">
                <a16:creationId xmlns:a16="http://schemas.microsoft.com/office/drawing/2014/main" id="{F3E60473-D37F-A504-3450-B86B302D247B}"/>
              </a:ext>
            </a:extLst>
          </p:cNvPr>
          <p:cNvSpPr>
            <a:spLocks noGrp="1"/>
          </p:cNvSpPr>
          <p:nvPr>
            <p:ph type="dt" sz="half" idx="6"/>
          </p:nvPr>
        </p:nvSpPr>
        <p:spPr/>
        <p:txBody>
          <a:bodyPr/>
          <a:lstStyle/>
          <a:p>
            <a:fld id="{22823329-F9CE-BC4A-BA7B-041C03562177}" type="datetime1">
              <a:rPr lang="en-US" smtClean="0"/>
              <a:t>9/10/23</a:t>
            </a:fld>
            <a:endParaRPr lang="en-US"/>
          </a:p>
        </p:txBody>
      </p:sp>
      <p:sp>
        <p:nvSpPr>
          <p:cNvPr id="8" name="Slide Number Placeholder 7">
            <a:extLst>
              <a:ext uri="{FF2B5EF4-FFF2-40B4-BE49-F238E27FC236}">
                <a16:creationId xmlns:a16="http://schemas.microsoft.com/office/drawing/2014/main" id="{CEADB5B9-2EFD-EAD6-B17D-D5ED5F327F32}"/>
              </a:ext>
            </a:extLst>
          </p:cNvPr>
          <p:cNvSpPr>
            <a:spLocks noGrp="1"/>
          </p:cNvSpPr>
          <p:nvPr>
            <p:ph type="sldNum" sz="quarter" idx="7"/>
          </p:nvPr>
        </p:nvSpPr>
        <p:spPr/>
        <p:txBody>
          <a:bodyPr/>
          <a:lstStyle/>
          <a:p>
            <a:fld id="{B6F15528-21DE-4FAA-801E-634DDDAF4B2B}" type="slidenum">
              <a:rPr lang="en-PK" smtClean="0"/>
              <a:t>2</a:t>
            </a:fld>
            <a:endParaRPr lang="en-PK"/>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p:nvPr/>
        </p:nvSpPr>
        <p:spPr>
          <a:xfrm>
            <a:off x="3150870" y="7536815"/>
            <a:ext cx="1475105" cy="238760"/>
          </a:xfrm>
          <a:prstGeom prst="rect">
            <a:avLst/>
          </a:prstGeom>
        </p:spPr>
        <p:txBody>
          <a:bodyPr vert="horz" wrap="square" lIns="0" tIns="12700" rIns="0" bIns="0" rtlCol="0">
            <a:spAutoFit/>
          </a:bodyPr>
          <a:lstStyle/>
          <a:p>
            <a:pPr marL="12700">
              <a:lnSpc>
                <a:spcPct val="100000"/>
              </a:lnSpc>
              <a:spcBef>
                <a:spcPts val="100"/>
              </a:spcBef>
            </a:pPr>
            <a:r>
              <a:rPr sz="1400" b="1" dirty="0">
                <a:latin typeface="Times New Roman"/>
                <a:cs typeface="Times New Roman"/>
              </a:rPr>
              <a:t>Reflective</a:t>
            </a:r>
            <a:r>
              <a:rPr sz="1400" b="1" spc="-40" dirty="0">
                <a:latin typeface="Times New Roman"/>
                <a:cs typeface="Times New Roman"/>
              </a:rPr>
              <a:t> </a:t>
            </a:r>
            <a:r>
              <a:rPr sz="1400" b="1" spc="-10" dirty="0">
                <a:latin typeface="Times New Roman"/>
                <a:cs typeface="Times New Roman"/>
              </a:rPr>
              <a:t>Journal:</a:t>
            </a:r>
            <a:endParaRPr sz="1400">
              <a:latin typeface="Times New Roman"/>
              <a:cs typeface="Times New Roman"/>
            </a:endParaRPr>
          </a:p>
        </p:txBody>
      </p:sp>
      <p:graphicFrame>
        <p:nvGraphicFramePr>
          <p:cNvPr id="5" name="object 5"/>
          <p:cNvGraphicFramePr>
            <a:graphicFrameLocks noGrp="1"/>
          </p:cNvGraphicFramePr>
          <p:nvPr>
            <p:extLst>
              <p:ext uri="{D42A27DB-BD31-4B8C-83A1-F6EECF244321}">
                <p14:modId xmlns:p14="http://schemas.microsoft.com/office/powerpoint/2010/main" val="3161184985"/>
              </p:ext>
            </p:extLst>
          </p:nvPr>
        </p:nvGraphicFramePr>
        <p:xfrm>
          <a:off x="467042" y="7781290"/>
          <a:ext cx="6858631" cy="571500"/>
        </p:xfrm>
        <a:graphic>
          <a:graphicData uri="http://schemas.openxmlformats.org/drawingml/2006/table">
            <a:tbl>
              <a:tblPr firstRow="1" bandRow="1">
                <a:tableStyleId>{2D5ABB26-0587-4C30-8999-92F81FD0307C}</a:tableStyleId>
              </a:tblPr>
              <a:tblGrid>
                <a:gridCol w="724535">
                  <a:extLst>
                    <a:ext uri="{9D8B030D-6E8A-4147-A177-3AD203B41FA5}">
                      <a16:colId xmlns:a16="http://schemas.microsoft.com/office/drawing/2014/main" val="20000"/>
                    </a:ext>
                  </a:extLst>
                </a:gridCol>
                <a:gridCol w="451484">
                  <a:extLst>
                    <a:ext uri="{9D8B030D-6E8A-4147-A177-3AD203B41FA5}">
                      <a16:colId xmlns:a16="http://schemas.microsoft.com/office/drawing/2014/main" val="20001"/>
                    </a:ext>
                  </a:extLst>
                </a:gridCol>
                <a:gridCol w="991869">
                  <a:extLst>
                    <a:ext uri="{9D8B030D-6E8A-4147-A177-3AD203B41FA5}">
                      <a16:colId xmlns:a16="http://schemas.microsoft.com/office/drawing/2014/main" val="20002"/>
                    </a:ext>
                  </a:extLst>
                </a:gridCol>
                <a:gridCol w="1176019">
                  <a:extLst>
                    <a:ext uri="{9D8B030D-6E8A-4147-A177-3AD203B41FA5}">
                      <a16:colId xmlns:a16="http://schemas.microsoft.com/office/drawing/2014/main" val="20003"/>
                    </a:ext>
                  </a:extLst>
                </a:gridCol>
                <a:gridCol w="1261745">
                  <a:extLst>
                    <a:ext uri="{9D8B030D-6E8A-4147-A177-3AD203B41FA5}">
                      <a16:colId xmlns:a16="http://schemas.microsoft.com/office/drawing/2014/main" val="20004"/>
                    </a:ext>
                  </a:extLst>
                </a:gridCol>
                <a:gridCol w="1169035">
                  <a:extLst>
                    <a:ext uri="{9D8B030D-6E8A-4147-A177-3AD203B41FA5}">
                      <a16:colId xmlns:a16="http://schemas.microsoft.com/office/drawing/2014/main" val="20005"/>
                    </a:ext>
                  </a:extLst>
                </a:gridCol>
                <a:gridCol w="1083944">
                  <a:extLst>
                    <a:ext uri="{9D8B030D-6E8A-4147-A177-3AD203B41FA5}">
                      <a16:colId xmlns:a16="http://schemas.microsoft.com/office/drawing/2014/main" val="20006"/>
                    </a:ext>
                  </a:extLst>
                </a:gridCol>
              </a:tblGrid>
              <a:tr h="571500">
                <a:tc>
                  <a:txBody>
                    <a:bodyPr/>
                    <a:lstStyle/>
                    <a:p>
                      <a:pPr marL="66675">
                        <a:lnSpc>
                          <a:spcPct val="100000"/>
                        </a:lnSpc>
                        <a:spcBef>
                          <a:spcPts val="150"/>
                        </a:spcBef>
                      </a:pPr>
                      <a:r>
                        <a:rPr sz="1200" b="1" spc="-20" dirty="0">
                          <a:latin typeface="Times New Roman"/>
                          <a:cs typeface="Times New Roman"/>
                        </a:rPr>
                        <a:t>Date</a:t>
                      </a:r>
                      <a:endParaRPr sz="1200">
                        <a:latin typeface="Times New Roman"/>
                        <a:cs typeface="Times New Roman"/>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a:lnSpc>
                          <a:spcPct val="100000"/>
                        </a:lnSpc>
                        <a:spcBef>
                          <a:spcPts val="150"/>
                        </a:spcBef>
                      </a:pPr>
                      <a:r>
                        <a:rPr sz="1200" b="1" spc="-25" dirty="0">
                          <a:latin typeface="Times New Roman"/>
                          <a:cs typeface="Times New Roman"/>
                        </a:rPr>
                        <a:t>Day</a:t>
                      </a:r>
                      <a:endParaRPr sz="1200">
                        <a:latin typeface="Times New Roman"/>
                        <a:cs typeface="Times New Roman"/>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0" marR="220979" indent="111125">
                        <a:lnSpc>
                          <a:spcPct val="102400"/>
                        </a:lnSpc>
                        <a:spcBef>
                          <a:spcPts val="114"/>
                        </a:spcBef>
                      </a:pPr>
                      <a:r>
                        <a:rPr sz="1200" b="1" spc="-20" dirty="0">
                          <a:latin typeface="Times New Roman"/>
                          <a:cs typeface="Times New Roman"/>
                        </a:rPr>
                        <a:t>Task Perform</a:t>
                      </a:r>
                      <a:r>
                        <a:rPr lang="en-US" sz="1200" b="1" spc="-20" dirty="0">
                          <a:latin typeface="Times New Roman"/>
                          <a:cs typeface="Times New Roman"/>
                        </a:rPr>
                        <a:t>ed</a:t>
                      </a:r>
                      <a:endParaRPr sz="1200" dirty="0">
                        <a:latin typeface="Times New Roman"/>
                        <a:cs typeface="Times New Roman"/>
                      </a:endParaRPr>
                    </a:p>
                  </a:txBody>
                  <a:tcPr marL="0" marR="0" marT="14604"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9850">
                        <a:lnSpc>
                          <a:spcPct val="100000"/>
                        </a:lnSpc>
                        <a:spcBef>
                          <a:spcPts val="150"/>
                        </a:spcBef>
                      </a:pPr>
                      <a:r>
                        <a:rPr sz="1200" b="1" spc="-10" dirty="0">
                          <a:latin typeface="Times New Roman"/>
                          <a:cs typeface="Times New Roman"/>
                        </a:rPr>
                        <a:t>Description</a:t>
                      </a:r>
                      <a:endParaRPr sz="1200">
                        <a:latin typeface="Times New Roman"/>
                        <a:cs typeface="Times New Roman"/>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a:lnSpc>
                          <a:spcPct val="100000"/>
                        </a:lnSpc>
                        <a:spcBef>
                          <a:spcPts val="150"/>
                        </a:spcBef>
                      </a:pPr>
                      <a:r>
                        <a:rPr sz="1200" b="1" spc="-10" dirty="0">
                          <a:latin typeface="Times New Roman"/>
                          <a:cs typeface="Times New Roman"/>
                        </a:rPr>
                        <a:t>Interpret</a:t>
                      </a:r>
                      <a:endParaRPr sz="1200">
                        <a:latin typeface="Times New Roman"/>
                        <a:cs typeface="Times New Roman"/>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a:lnSpc>
                          <a:spcPct val="100000"/>
                        </a:lnSpc>
                        <a:spcBef>
                          <a:spcPts val="150"/>
                        </a:spcBef>
                      </a:pPr>
                      <a:r>
                        <a:rPr sz="1200" b="1" spc="-10" dirty="0">
                          <a:latin typeface="Times New Roman"/>
                          <a:cs typeface="Times New Roman"/>
                        </a:rPr>
                        <a:t>Evaluation</a:t>
                      </a:r>
                      <a:endParaRPr sz="1200">
                        <a:latin typeface="Times New Roman"/>
                        <a:cs typeface="Times New Roman"/>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9850">
                        <a:lnSpc>
                          <a:spcPct val="100000"/>
                        </a:lnSpc>
                        <a:spcBef>
                          <a:spcPts val="150"/>
                        </a:spcBef>
                      </a:pPr>
                      <a:r>
                        <a:rPr sz="1200" b="1" spc="-20" dirty="0">
                          <a:latin typeface="Times New Roman"/>
                          <a:cs typeface="Times New Roman"/>
                        </a:rPr>
                        <a:t>Plan</a:t>
                      </a:r>
                      <a:endParaRPr sz="1200" dirty="0">
                        <a:latin typeface="Times New Roman"/>
                        <a:cs typeface="Times New Roman"/>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0"/>
                  </a:ext>
                </a:extLst>
              </a:tr>
            </a:tbl>
          </a:graphicData>
        </a:graphic>
      </p:graphicFrame>
      <p:sp>
        <p:nvSpPr>
          <p:cNvPr id="7" name="TextBox 6">
            <a:extLst>
              <a:ext uri="{FF2B5EF4-FFF2-40B4-BE49-F238E27FC236}">
                <a16:creationId xmlns:a16="http://schemas.microsoft.com/office/drawing/2014/main" id="{04A21A69-0ECE-410B-7C41-8DDEE395B0CC}"/>
              </a:ext>
            </a:extLst>
          </p:cNvPr>
          <p:cNvSpPr txBox="1"/>
          <p:nvPr/>
        </p:nvSpPr>
        <p:spPr>
          <a:xfrm>
            <a:off x="685800" y="381000"/>
            <a:ext cx="6553200" cy="6609245"/>
          </a:xfrm>
          <a:prstGeom prst="rect">
            <a:avLst/>
          </a:prstGeom>
          <a:noFill/>
        </p:spPr>
        <p:txBody>
          <a:bodyPr wrap="square" rtlCol="0">
            <a:spAutoFit/>
          </a:bodyPr>
          <a:lstStyle/>
          <a:p>
            <a:pPr>
              <a:lnSpc>
                <a:spcPct val="150000"/>
              </a:lnSpc>
            </a:pPr>
            <a:r>
              <a:rPr lang="en-GB" sz="1600" b="1" i="1" dirty="0">
                <a:latin typeface="Times New Roman" panose="02020603050405020304" pitchFamily="18" charset="0"/>
                <a:cs typeface="Times New Roman" panose="02020603050405020304" pitchFamily="18" charset="0"/>
              </a:rPr>
              <a:t>Media Office:-</a:t>
            </a:r>
          </a:p>
          <a:p>
            <a:pPr algn="ctr">
              <a:lnSpc>
                <a:spcPct val="150000"/>
              </a:lnSpc>
            </a:pPr>
            <a:r>
              <a:rPr lang="en-GB" sz="1400" dirty="0">
                <a:latin typeface="Times New Roman" panose="02020603050405020304" pitchFamily="18" charset="0"/>
                <a:cs typeface="Times New Roman" panose="02020603050405020304" pitchFamily="18" charset="0"/>
              </a:rPr>
              <a:t>The media office assumes a significant part in Marshmallow advertising. They give a connection between the media and Marshmallow advertising. The division is going by a senior supervisor who is helped by a chief for each sort of medium. The media office intently screens print and electronic media. This division has all the data connected with each sort of medium. This division handles the undertakings of the media and its connected fields. All item that has been recently delivered by the association is connected through the media staff. Individuals in this office are capable of media information and data. The primary issues are connected with the distribution of promotions in the predefined papers.</a:t>
            </a:r>
          </a:p>
          <a:p>
            <a:pPr>
              <a:lnSpc>
                <a:spcPct val="150000"/>
              </a:lnSpc>
            </a:pPr>
            <a:r>
              <a:rPr lang="en-GB" sz="1600" b="1" i="1" dirty="0">
                <a:latin typeface="Times New Roman" panose="02020603050405020304" pitchFamily="18" charset="0"/>
                <a:cs typeface="Times New Roman" panose="02020603050405020304" pitchFamily="18" charset="0"/>
              </a:rPr>
              <a:t>Elements of the Media Division at Marshmallow Advertising:-</a:t>
            </a:r>
          </a:p>
          <a:p>
            <a:pPr algn="ctr">
              <a:lnSpc>
                <a:spcPct val="150000"/>
              </a:lnSpc>
            </a:pPr>
            <a:r>
              <a:rPr lang="en-GB" sz="1400" dirty="0">
                <a:latin typeface="Times New Roman" panose="02020603050405020304" pitchFamily="18" charset="0"/>
                <a:cs typeface="Times New Roman" panose="02020603050405020304" pitchFamily="18" charset="0"/>
              </a:rPr>
              <a:t>Every one of the above things are remembered for the media division. The media division carries out different roles and they are answerable for choosing the right kind of media relying upon the necessities of the general population/confidential area client.</a:t>
            </a:r>
          </a:p>
          <a:p>
            <a:pPr>
              <a:lnSpc>
                <a:spcPct val="150000"/>
              </a:lnSpc>
            </a:pPr>
            <a:r>
              <a:rPr lang="en-GB" sz="1600" b="1" i="1" dirty="0">
                <a:latin typeface="Times New Roman" panose="02020603050405020304" pitchFamily="18" charset="0"/>
                <a:cs typeface="Times New Roman" panose="02020603050405020304" pitchFamily="18" charset="0"/>
              </a:rPr>
              <a:t>Broad elements of the media division:-</a:t>
            </a:r>
          </a:p>
          <a:p>
            <a:pPr algn="l">
              <a:lnSpc>
                <a:spcPct val="150000"/>
              </a:lnSpc>
            </a:pPr>
            <a:r>
              <a:rPr lang="en-GB" sz="1400" dirty="0">
                <a:latin typeface="Times New Roman" panose="02020603050405020304" pitchFamily="18" charset="0"/>
                <a:cs typeface="Times New Roman" panose="02020603050405020304" pitchFamily="18" charset="0"/>
              </a:rPr>
              <a:t> Media research</a:t>
            </a:r>
            <a:br>
              <a:rPr lang="en-GB" sz="1400" dirty="0">
                <a:latin typeface="Times New Roman" panose="02020603050405020304" pitchFamily="18" charset="0"/>
                <a:cs typeface="Times New Roman" panose="02020603050405020304" pitchFamily="18" charset="0"/>
              </a:rPr>
            </a:br>
            <a:r>
              <a:rPr lang="en-GB" sz="1400" dirty="0">
                <a:latin typeface="Times New Roman" panose="02020603050405020304" pitchFamily="18" charset="0"/>
                <a:cs typeface="Times New Roman" panose="02020603050405020304" pitchFamily="18" charset="0"/>
              </a:rPr>
              <a:t> Media technique advancement  Media planning</a:t>
            </a:r>
            <a:br>
              <a:rPr lang="en-GB" sz="1400" dirty="0">
                <a:latin typeface="Times New Roman" panose="02020603050405020304" pitchFamily="18" charset="0"/>
                <a:cs typeface="Times New Roman" panose="02020603050405020304" pitchFamily="18" charset="0"/>
              </a:rPr>
            </a:br>
            <a:r>
              <a:rPr lang="en-GB" sz="1400" dirty="0">
                <a:latin typeface="Times New Roman" panose="02020603050405020304" pitchFamily="18" charset="0"/>
                <a:cs typeface="Times New Roman" panose="02020603050405020304" pitchFamily="18" charset="0"/>
              </a:rPr>
              <a:t> Media purchase</a:t>
            </a:r>
            <a:br>
              <a:rPr lang="en-GB" sz="1400" dirty="0">
                <a:latin typeface="Times New Roman" panose="02020603050405020304" pitchFamily="18" charset="0"/>
                <a:cs typeface="Times New Roman" panose="02020603050405020304" pitchFamily="18" charset="0"/>
              </a:rPr>
            </a:br>
            <a:r>
              <a:rPr lang="en-GB" sz="1400" dirty="0">
                <a:latin typeface="Times New Roman" panose="02020603050405020304" pitchFamily="18" charset="0"/>
                <a:cs typeface="Times New Roman" panose="02020603050405020304" pitchFamily="18" charset="0"/>
              </a:rPr>
              <a:t> Placement</a:t>
            </a:r>
            <a:br>
              <a:rPr lang="en-GB" sz="1400" dirty="0">
                <a:latin typeface="Times New Roman" panose="02020603050405020304" pitchFamily="18" charset="0"/>
                <a:cs typeface="Times New Roman" panose="02020603050405020304" pitchFamily="18" charset="0"/>
              </a:rPr>
            </a:br>
            <a:r>
              <a:rPr lang="en-GB" sz="1400" dirty="0">
                <a:latin typeface="Times New Roman" panose="02020603050405020304" pitchFamily="18" charset="0"/>
                <a:cs typeface="Times New Roman" panose="02020603050405020304" pitchFamily="18" charset="0"/>
              </a:rPr>
              <a:t> Charging</a:t>
            </a:r>
          </a:p>
        </p:txBody>
      </p:sp>
      <p:sp>
        <p:nvSpPr>
          <p:cNvPr id="8" name="Date Placeholder 7">
            <a:extLst>
              <a:ext uri="{FF2B5EF4-FFF2-40B4-BE49-F238E27FC236}">
                <a16:creationId xmlns:a16="http://schemas.microsoft.com/office/drawing/2014/main" id="{5836B743-F95E-FAFF-3DD0-EA4791F55CB0}"/>
              </a:ext>
            </a:extLst>
          </p:cNvPr>
          <p:cNvSpPr>
            <a:spLocks noGrp="1"/>
          </p:cNvSpPr>
          <p:nvPr>
            <p:ph type="dt" sz="half" idx="6"/>
          </p:nvPr>
        </p:nvSpPr>
        <p:spPr/>
        <p:txBody>
          <a:bodyPr/>
          <a:lstStyle/>
          <a:p>
            <a:fld id="{94E61649-49BA-974E-B741-D395ED6B5BD2}" type="datetime1">
              <a:rPr lang="en-US" smtClean="0"/>
              <a:t>9/10/23</a:t>
            </a:fld>
            <a:endParaRPr lang="en-US"/>
          </a:p>
        </p:txBody>
      </p:sp>
      <p:sp>
        <p:nvSpPr>
          <p:cNvPr id="9" name="Slide Number Placeholder 8">
            <a:extLst>
              <a:ext uri="{FF2B5EF4-FFF2-40B4-BE49-F238E27FC236}">
                <a16:creationId xmlns:a16="http://schemas.microsoft.com/office/drawing/2014/main" id="{EFC3D83A-CD30-29F1-6D73-F49AD758EB2F}"/>
              </a:ext>
            </a:extLst>
          </p:cNvPr>
          <p:cNvSpPr>
            <a:spLocks noGrp="1"/>
          </p:cNvSpPr>
          <p:nvPr>
            <p:ph type="sldNum" sz="quarter" idx="7"/>
          </p:nvPr>
        </p:nvSpPr>
        <p:spPr/>
        <p:txBody>
          <a:bodyPr/>
          <a:lstStyle/>
          <a:p>
            <a:fld id="{B6F15528-21DE-4FAA-801E-634DDDAF4B2B}" type="slidenum">
              <a:rPr lang="en-PK" smtClean="0"/>
              <a:t>20</a:t>
            </a:fld>
            <a:endParaRPr lang="en-PK"/>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ext uri="{D42A27DB-BD31-4B8C-83A1-F6EECF244321}">
                <p14:modId xmlns:p14="http://schemas.microsoft.com/office/powerpoint/2010/main" val="1213931245"/>
              </p:ext>
            </p:extLst>
          </p:nvPr>
        </p:nvGraphicFramePr>
        <p:xfrm>
          <a:off x="533400" y="762000"/>
          <a:ext cx="6858631" cy="8283327"/>
        </p:xfrm>
        <a:graphic>
          <a:graphicData uri="http://schemas.openxmlformats.org/drawingml/2006/table">
            <a:tbl>
              <a:tblPr firstRow="1" bandRow="1">
                <a:tableStyleId>{2D5ABB26-0587-4C30-8999-92F81FD0307C}</a:tableStyleId>
              </a:tblPr>
              <a:tblGrid>
                <a:gridCol w="721360">
                  <a:extLst>
                    <a:ext uri="{9D8B030D-6E8A-4147-A177-3AD203B41FA5}">
                      <a16:colId xmlns:a16="http://schemas.microsoft.com/office/drawing/2014/main" val="20000"/>
                    </a:ext>
                  </a:extLst>
                </a:gridCol>
                <a:gridCol w="564198">
                  <a:extLst>
                    <a:ext uri="{9D8B030D-6E8A-4147-A177-3AD203B41FA5}">
                      <a16:colId xmlns:a16="http://schemas.microsoft.com/office/drawing/2014/main" val="20001"/>
                    </a:ext>
                  </a:extLst>
                </a:gridCol>
                <a:gridCol w="879155">
                  <a:extLst>
                    <a:ext uri="{9D8B030D-6E8A-4147-A177-3AD203B41FA5}">
                      <a16:colId xmlns:a16="http://schemas.microsoft.com/office/drawing/2014/main" val="20002"/>
                    </a:ext>
                  </a:extLst>
                </a:gridCol>
                <a:gridCol w="1172844">
                  <a:extLst>
                    <a:ext uri="{9D8B030D-6E8A-4147-A177-3AD203B41FA5}">
                      <a16:colId xmlns:a16="http://schemas.microsoft.com/office/drawing/2014/main" val="20003"/>
                    </a:ext>
                  </a:extLst>
                </a:gridCol>
                <a:gridCol w="1258570">
                  <a:extLst>
                    <a:ext uri="{9D8B030D-6E8A-4147-A177-3AD203B41FA5}">
                      <a16:colId xmlns:a16="http://schemas.microsoft.com/office/drawing/2014/main" val="20004"/>
                    </a:ext>
                  </a:extLst>
                </a:gridCol>
                <a:gridCol w="1169035">
                  <a:extLst>
                    <a:ext uri="{9D8B030D-6E8A-4147-A177-3AD203B41FA5}">
                      <a16:colId xmlns:a16="http://schemas.microsoft.com/office/drawing/2014/main" val="20005"/>
                    </a:ext>
                  </a:extLst>
                </a:gridCol>
                <a:gridCol w="1093469">
                  <a:extLst>
                    <a:ext uri="{9D8B030D-6E8A-4147-A177-3AD203B41FA5}">
                      <a16:colId xmlns:a16="http://schemas.microsoft.com/office/drawing/2014/main" val="20006"/>
                    </a:ext>
                  </a:extLst>
                </a:gridCol>
              </a:tblGrid>
              <a:tr h="2410264">
                <a:tc>
                  <a:txBody>
                    <a:bodyPr/>
                    <a:lstStyle/>
                    <a:p>
                      <a:pPr marL="66675" algn="ctr" rtl="0">
                        <a:lnSpc>
                          <a:spcPct val="150000"/>
                        </a:lnSpc>
                        <a:spcBef>
                          <a:spcPts val="125"/>
                        </a:spcBef>
                      </a:pPr>
                      <a:r>
                        <a:rPr lang="en-US" sz="1200" dirty="0">
                          <a:latin typeface="Times New Roman"/>
                          <a:cs typeface="Times New Roman"/>
                        </a:rPr>
                        <a:t>July 18 2023</a:t>
                      </a:r>
                      <a:endParaRPr sz="1200" dirty="0">
                        <a:latin typeface="Times New Roman"/>
                        <a:cs typeface="Times New Roman"/>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4604" algn="ctr">
                        <a:lnSpc>
                          <a:spcPct val="150000"/>
                        </a:lnSpc>
                        <a:spcBef>
                          <a:spcPts val="125"/>
                        </a:spcBef>
                      </a:pPr>
                      <a:r>
                        <a:rPr lang="en-US" sz="1200" spc="-25" dirty="0">
                          <a:latin typeface="Times New Roman"/>
                          <a:cs typeface="Times New Roman"/>
                        </a:rPr>
                        <a:t>Tuesday</a:t>
                      </a:r>
                      <a:endParaRPr sz="1200" dirty="0">
                        <a:latin typeface="Times New Roman"/>
                        <a:cs typeface="Times New Roman"/>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50000"/>
                        </a:lnSpc>
                      </a:pPr>
                      <a:r>
                        <a:rPr lang="en-US" sz="1200" dirty="0">
                          <a:latin typeface="Times New Roman"/>
                          <a:cs typeface="Times New Roman"/>
                        </a:rPr>
                        <a:t>  They introduced us to the team members there. And gave us a visit of the office. We sat together with Ma’am Madiha and she took our interview.  </a:t>
                      </a:r>
                      <a:endParaRPr sz="1200" dirty="0">
                        <a:latin typeface="Times New Roman"/>
                        <a:cs typeface="Times New Roman"/>
                      </a:endParaRPr>
                    </a:p>
                    <a:p>
                      <a:pPr algn="ctr">
                        <a:lnSpc>
                          <a:spcPct val="150000"/>
                        </a:lnSpc>
                      </a:pPr>
                      <a:endParaRPr sz="1200" dirty="0">
                        <a:latin typeface="Times New Roman"/>
                        <a:cs typeface="Times New Roman"/>
                      </a:endParaRPr>
                    </a:p>
                    <a:p>
                      <a:pPr algn="ctr">
                        <a:lnSpc>
                          <a:spcPct val="150000"/>
                        </a:lnSpc>
                        <a:spcBef>
                          <a:spcPts val="10"/>
                        </a:spcBef>
                      </a:pPr>
                      <a:endParaRPr sz="1200" dirty="0">
                        <a:latin typeface="Times New Roman"/>
                        <a:cs typeface="Times New Roman"/>
                      </a:endParaRPr>
                    </a:p>
                    <a:p>
                      <a:pPr marL="3175" marR="414655" algn="ctr">
                        <a:lnSpc>
                          <a:spcPct val="150000"/>
                        </a:lnSpc>
                        <a:spcBef>
                          <a:spcPts val="5"/>
                        </a:spcBef>
                      </a:pPr>
                      <a:endParaRPr sz="1200" dirty="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algn="ctr" rtl="0">
                        <a:lnSpc>
                          <a:spcPct val="150000"/>
                        </a:lnSpc>
                        <a:spcBef>
                          <a:spcPts val="100"/>
                        </a:spcBef>
                      </a:pPr>
                      <a:r>
                        <a:rPr lang="en-US" sz="1200" dirty="0">
                          <a:latin typeface="Times New Roman"/>
                          <a:cs typeface="Times New Roman"/>
                        </a:rPr>
                        <a:t>Team members were very helpful and it was a very friendly environment. All the employees there were very young so we clicked very well and it was a great experience. Ma’am Madiha asked us about our major and all the details about our future plans. </a:t>
                      </a:r>
                      <a:endParaRPr sz="1200" dirty="0">
                        <a:latin typeface="Times New Roman"/>
                        <a:cs typeface="Times New Roman"/>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marR="269240" algn="ctr" rtl="0">
                        <a:lnSpc>
                          <a:spcPct val="150000"/>
                        </a:lnSpc>
                        <a:spcBef>
                          <a:spcPts val="70"/>
                        </a:spcBef>
                      </a:pPr>
                      <a:r>
                        <a:rPr lang="en-US" sz="1200" dirty="0">
                          <a:latin typeface="Times New Roman"/>
                          <a:cs typeface="Times New Roman"/>
                        </a:rPr>
                        <a:t>I was very happy meeting new and very proficient and skillful people. </a:t>
                      </a:r>
                    </a:p>
                    <a:p>
                      <a:pPr marL="66675" marR="269240" algn="ctr" rtl="0">
                        <a:lnSpc>
                          <a:spcPct val="150000"/>
                        </a:lnSpc>
                        <a:spcBef>
                          <a:spcPts val="70"/>
                        </a:spcBef>
                      </a:pPr>
                      <a:r>
                        <a:rPr lang="en-US" sz="1200" dirty="0">
                          <a:latin typeface="Times New Roman"/>
                          <a:cs typeface="Times New Roman"/>
                        </a:rPr>
                        <a:t>I replied all the questions Ma’am Madiha asked confidently. </a:t>
                      </a:r>
                      <a:endParaRPr sz="1200" dirty="0">
                        <a:latin typeface="Times New Roman"/>
                        <a:cs typeface="Times New Roman"/>
                      </a:endParaRPr>
                    </a:p>
                  </a:txBody>
                  <a:tcPr marL="0" marR="0" marT="88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ctr" rtl="0">
                        <a:lnSpc>
                          <a:spcPct val="150000"/>
                        </a:lnSpc>
                      </a:pPr>
                      <a:r>
                        <a:rPr lang="en-US" sz="1200" dirty="0">
                          <a:latin typeface="Times New Roman"/>
                          <a:cs typeface="Times New Roman"/>
                        </a:rPr>
                        <a:t>Our team members were very happy to see how we were interacting with all the members with all due respect. Ma’am Madiha loved how I answered all the questions and she was happy with my answers and my broad perception of this industry. </a:t>
                      </a:r>
                      <a:endParaRPr sz="1200" dirty="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ctr" rtl="0">
                        <a:lnSpc>
                          <a:spcPct val="150000"/>
                        </a:lnSpc>
                      </a:pPr>
                      <a:r>
                        <a:rPr lang="en-US" sz="1200" dirty="0">
                          <a:latin typeface="Times New Roman"/>
                          <a:cs typeface="Times New Roman"/>
                        </a:rPr>
                        <a:t>Everything was good but the office building was very small it didn’t feel like an office. There was no location on Google and they made us wait for 2 hours before meeting us.</a:t>
                      </a:r>
                      <a:endParaRPr sz="1200" dirty="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0"/>
                  </a:ext>
                </a:extLst>
              </a:tr>
              <a:tr h="3914336">
                <a:tc>
                  <a:txBody>
                    <a:bodyPr/>
                    <a:lstStyle/>
                    <a:p>
                      <a:pPr marL="66675" algn="ctr">
                        <a:lnSpc>
                          <a:spcPct val="150000"/>
                        </a:lnSpc>
                        <a:spcBef>
                          <a:spcPts val="125"/>
                        </a:spcBef>
                      </a:pPr>
                      <a:r>
                        <a:rPr sz="1200" dirty="0">
                          <a:latin typeface="Times New Roman"/>
                          <a:cs typeface="Times New Roman"/>
                        </a:rPr>
                        <a:t>July</a:t>
                      </a:r>
                      <a:r>
                        <a:rPr sz="1200" spc="-15" dirty="0">
                          <a:latin typeface="Times New Roman"/>
                          <a:cs typeface="Times New Roman"/>
                        </a:rPr>
                        <a:t> </a:t>
                      </a:r>
                      <a:r>
                        <a:rPr lang="en-US" sz="1200" spc="-25" dirty="0">
                          <a:latin typeface="Times New Roman"/>
                          <a:cs typeface="Times New Roman"/>
                        </a:rPr>
                        <a:t>19 2023</a:t>
                      </a:r>
                      <a:endParaRPr sz="1200" dirty="0">
                        <a:latin typeface="Times New Roman"/>
                        <a:cs typeface="Times New Roman"/>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70485" algn="ctr" rtl="0">
                        <a:lnSpc>
                          <a:spcPct val="150000"/>
                        </a:lnSpc>
                        <a:spcBef>
                          <a:spcPts val="125"/>
                        </a:spcBef>
                      </a:pPr>
                      <a:r>
                        <a:rPr lang="en-US" sz="1200" spc="-25" dirty="0">
                          <a:latin typeface="Times New Roman"/>
                          <a:cs typeface="Times New Roman"/>
                        </a:rPr>
                        <a:t>Wednesday</a:t>
                      </a:r>
                      <a:endParaRPr sz="1200" dirty="0">
                        <a:latin typeface="Times New Roman"/>
                        <a:cs typeface="Times New Roman"/>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175" algn="ctr">
                        <a:lnSpc>
                          <a:spcPct val="150000"/>
                        </a:lnSpc>
                        <a:spcBef>
                          <a:spcPts val="100"/>
                        </a:spcBef>
                      </a:pPr>
                      <a:r>
                        <a:rPr lang="en-US" sz="1200" dirty="0">
                          <a:latin typeface="Times New Roman"/>
                          <a:cs typeface="Times New Roman"/>
                        </a:rPr>
                        <a:t>Sat and discussed all the clients Marshmallow has. </a:t>
                      </a:r>
                      <a:endParaRPr sz="1200" dirty="0">
                        <a:latin typeface="Times New Roman"/>
                        <a:cs typeface="Times New Roman"/>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175" algn="ctr" rtl="0">
                        <a:lnSpc>
                          <a:spcPct val="150000"/>
                        </a:lnSpc>
                        <a:spcBef>
                          <a:spcPts val="100"/>
                        </a:spcBef>
                        <a:tabLst>
                          <a:tab pos="288925" algn="l"/>
                          <a:tab pos="622300" algn="l"/>
                          <a:tab pos="984250" algn="l"/>
                        </a:tabLst>
                      </a:pPr>
                      <a:r>
                        <a:rPr lang="en-US" sz="1200" dirty="0">
                          <a:latin typeface="Times New Roman"/>
                          <a:cs typeface="Times New Roman"/>
                        </a:rPr>
                        <a:t>Ma’am Madiha and Sir Saqlain sat with us and showed us all their clients online and made us follow all their socials. </a:t>
                      </a:r>
                      <a:endParaRPr sz="1200" dirty="0">
                        <a:latin typeface="Times New Roman"/>
                        <a:cs typeface="Times New Roman"/>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marR="414020" algn="ctr">
                        <a:lnSpc>
                          <a:spcPct val="150000"/>
                        </a:lnSpc>
                        <a:spcBef>
                          <a:spcPts val="80"/>
                        </a:spcBef>
                      </a:pPr>
                      <a:r>
                        <a:rPr lang="en-US" sz="1200" spc="-10" dirty="0">
                          <a:latin typeface="Times New Roman"/>
                          <a:cs typeface="Times New Roman"/>
                        </a:rPr>
                        <a:t>Understanding how each client works and what are their requirements was very easy because of our mentors. </a:t>
                      </a:r>
                      <a:endParaRPr sz="1200" dirty="0">
                        <a:latin typeface="Times New Roman"/>
                        <a:cs typeface="Times New Roman"/>
                      </a:endParaRPr>
                    </a:p>
                  </a:txBody>
                  <a:tcPr marL="0" marR="0" marT="1016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9215" marR="114300" algn="ctr">
                        <a:lnSpc>
                          <a:spcPct val="150000"/>
                        </a:lnSpc>
                        <a:spcBef>
                          <a:spcPts val="75"/>
                        </a:spcBef>
                      </a:pPr>
                      <a:r>
                        <a:rPr lang="en-US" sz="1200" dirty="0">
                          <a:latin typeface="Times New Roman"/>
                          <a:cs typeface="Times New Roman"/>
                        </a:rPr>
                        <a:t>They gave their remarks at the end of the session and they said:” You guys did a great job understanding all the clients now we want enthusiasm and great work effort.” </a:t>
                      </a:r>
                      <a:endParaRPr sz="1200" dirty="0">
                        <a:latin typeface="Times New Roman"/>
                        <a:cs typeface="Times New Roman"/>
                      </a:endParaRPr>
                    </a:p>
                  </a:txBody>
                  <a:tcPr marL="0" marR="0" marT="952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9850" algn="ctr">
                        <a:lnSpc>
                          <a:spcPct val="150000"/>
                        </a:lnSpc>
                        <a:spcBef>
                          <a:spcPts val="100"/>
                        </a:spcBef>
                      </a:pPr>
                      <a:r>
                        <a:rPr lang="en-US" sz="1200" b="0" dirty="0">
                          <a:latin typeface="Times New Roman"/>
                          <a:cs typeface="Times New Roman"/>
                        </a:rPr>
                        <a:t>They should use projectors instead of holding mobiles because projectors help to keep our focus. </a:t>
                      </a:r>
                      <a:endParaRPr sz="1200" b="0" dirty="0">
                        <a:latin typeface="Times New Roman"/>
                        <a:cs typeface="Times New Roman"/>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1"/>
                  </a:ext>
                </a:extLst>
              </a:tr>
            </a:tbl>
          </a:graphicData>
        </a:graphic>
      </p:graphicFrame>
      <p:sp>
        <p:nvSpPr>
          <p:cNvPr id="4" name="Date Placeholder 3">
            <a:extLst>
              <a:ext uri="{FF2B5EF4-FFF2-40B4-BE49-F238E27FC236}">
                <a16:creationId xmlns:a16="http://schemas.microsoft.com/office/drawing/2014/main" id="{345E5CBC-3C4D-2D2F-53E6-0C38E5B568F2}"/>
              </a:ext>
            </a:extLst>
          </p:cNvPr>
          <p:cNvSpPr>
            <a:spLocks noGrp="1"/>
          </p:cNvSpPr>
          <p:nvPr>
            <p:ph type="dt" sz="half" idx="6"/>
          </p:nvPr>
        </p:nvSpPr>
        <p:spPr/>
        <p:txBody>
          <a:bodyPr/>
          <a:lstStyle/>
          <a:p>
            <a:fld id="{A72C1972-4281-E74E-944C-E333F4E29D9C}" type="datetime1">
              <a:rPr lang="en-US" smtClean="0"/>
              <a:t>9/10/23</a:t>
            </a:fld>
            <a:endParaRPr lang="en-US"/>
          </a:p>
        </p:txBody>
      </p:sp>
      <p:sp>
        <p:nvSpPr>
          <p:cNvPr id="5" name="Slide Number Placeholder 4">
            <a:extLst>
              <a:ext uri="{FF2B5EF4-FFF2-40B4-BE49-F238E27FC236}">
                <a16:creationId xmlns:a16="http://schemas.microsoft.com/office/drawing/2014/main" id="{0B60165D-2E6A-1D44-0AAF-FD5F88658069}"/>
              </a:ext>
            </a:extLst>
          </p:cNvPr>
          <p:cNvSpPr>
            <a:spLocks noGrp="1"/>
          </p:cNvSpPr>
          <p:nvPr>
            <p:ph type="sldNum" sz="quarter" idx="7"/>
          </p:nvPr>
        </p:nvSpPr>
        <p:spPr/>
        <p:txBody>
          <a:bodyPr/>
          <a:lstStyle/>
          <a:p>
            <a:fld id="{B6F15528-21DE-4FAA-801E-634DDDAF4B2B}" type="slidenum">
              <a:rPr lang="en-PK" smtClean="0"/>
              <a:t>21</a:t>
            </a:fld>
            <a:endParaRPr lang="en-PK"/>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ext uri="{D42A27DB-BD31-4B8C-83A1-F6EECF244321}">
                <p14:modId xmlns:p14="http://schemas.microsoft.com/office/powerpoint/2010/main" val="3730934215"/>
              </p:ext>
            </p:extLst>
          </p:nvPr>
        </p:nvGraphicFramePr>
        <p:xfrm>
          <a:off x="467042" y="917955"/>
          <a:ext cx="6858631" cy="5043170"/>
        </p:xfrm>
        <a:graphic>
          <a:graphicData uri="http://schemas.openxmlformats.org/drawingml/2006/table">
            <a:tbl>
              <a:tblPr firstRow="1" bandRow="1">
                <a:tableStyleId>{2D5ABB26-0587-4C30-8999-92F81FD0307C}</a:tableStyleId>
              </a:tblPr>
              <a:tblGrid>
                <a:gridCol w="721360">
                  <a:extLst>
                    <a:ext uri="{9D8B030D-6E8A-4147-A177-3AD203B41FA5}">
                      <a16:colId xmlns:a16="http://schemas.microsoft.com/office/drawing/2014/main" val="20000"/>
                    </a:ext>
                  </a:extLst>
                </a:gridCol>
                <a:gridCol w="564198">
                  <a:extLst>
                    <a:ext uri="{9D8B030D-6E8A-4147-A177-3AD203B41FA5}">
                      <a16:colId xmlns:a16="http://schemas.microsoft.com/office/drawing/2014/main" val="20001"/>
                    </a:ext>
                  </a:extLst>
                </a:gridCol>
                <a:gridCol w="879155">
                  <a:extLst>
                    <a:ext uri="{9D8B030D-6E8A-4147-A177-3AD203B41FA5}">
                      <a16:colId xmlns:a16="http://schemas.microsoft.com/office/drawing/2014/main" val="20002"/>
                    </a:ext>
                  </a:extLst>
                </a:gridCol>
                <a:gridCol w="1172844">
                  <a:extLst>
                    <a:ext uri="{9D8B030D-6E8A-4147-A177-3AD203B41FA5}">
                      <a16:colId xmlns:a16="http://schemas.microsoft.com/office/drawing/2014/main" val="20003"/>
                    </a:ext>
                  </a:extLst>
                </a:gridCol>
                <a:gridCol w="1258570">
                  <a:extLst>
                    <a:ext uri="{9D8B030D-6E8A-4147-A177-3AD203B41FA5}">
                      <a16:colId xmlns:a16="http://schemas.microsoft.com/office/drawing/2014/main" val="20004"/>
                    </a:ext>
                  </a:extLst>
                </a:gridCol>
                <a:gridCol w="1169035">
                  <a:extLst>
                    <a:ext uri="{9D8B030D-6E8A-4147-A177-3AD203B41FA5}">
                      <a16:colId xmlns:a16="http://schemas.microsoft.com/office/drawing/2014/main" val="20005"/>
                    </a:ext>
                  </a:extLst>
                </a:gridCol>
                <a:gridCol w="1093469">
                  <a:extLst>
                    <a:ext uri="{9D8B030D-6E8A-4147-A177-3AD203B41FA5}">
                      <a16:colId xmlns:a16="http://schemas.microsoft.com/office/drawing/2014/main" val="20006"/>
                    </a:ext>
                  </a:extLst>
                </a:gridCol>
              </a:tblGrid>
              <a:tr h="5043170">
                <a:tc>
                  <a:txBody>
                    <a:bodyPr/>
                    <a:lstStyle/>
                    <a:p>
                      <a:pPr marL="66675" algn="ctr">
                        <a:lnSpc>
                          <a:spcPct val="150000"/>
                        </a:lnSpc>
                        <a:spcBef>
                          <a:spcPts val="125"/>
                        </a:spcBef>
                      </a:pPr>
                      <a:r>
                        <a:rPr lang="en-US" sz="1200" dirty="0">
                          <a:latin typeface="Times New Roman"/>
                          <a:cs typeface="Times New Roman"/>
                        </a:rPr>
                        <a:t>22 July 2023</a:t>
                      </a:r>
                      <a:endParaRPr sz="1200" dirty="0">
                        <a:latin typeface="Times New Roman"/>
                        <a:cs typeface="Times New Roman"/>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9850" algn="ctr">
                        <a:lnSpc>
                          <a:spcPct val="150000"/>
                        </a:lnSpc>
                        <a:spcBef>
                          <a:spcPts val="125"/>
                        </a:spcBef>
                      </a:pPr>
                      <a:r>
                        <a:rPr lang="en-US" sz="1200" spc="-25" dirty="0">
                          <a:latin typeface="Times New Roman"/>
                          <a:cs typeface="Times New Roman"/>
                        </a:rPr>
                        <a:t>Saturday</a:t>
                      </a:r>
                      <a:endParaRPr sz="1200" dirty="0">
                        <a:latin typeface="Times New Roman"/>
                        <a:cs typeface="Times New Roman"/>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74625" indent="-171450" algn="ctr" rtl="0">
                        <a:lnSpc>
                          <a:spcPct val="150000"/>
                        </a:lnSpc>
                        <a:spcBef>
                          <a:spcPts val="125"/>
                        </a:spcBef>
                        <a:buFont typeface="Arial" panose="020B0604020202020204" pitchFamily="34" charset="0"/>
                        <a:buChar char="•"/>
                      </a:pPr>
                      <a:r>
                        <a:rPr lang="en-US" sz="1200" dirty="0">
                          <a:latin typeface="Times New Roman"/>
                          <a:cs typeface="Times New Roman"/>
                        </a:rPr>
                        <a:t>Meeting with the boss. </a:t>
                      </a:r>
                    </a:p>
                    <a:p>
                      <a:pPr marL="174625" indent="-171450" algn="ctr" rtl="0">
                        <a:lnSpc>
                          <a:spcPct val="150000"/>
                        </a:lnSpc>
                        <a:spcBef>
                          <a:spcPts val="125"/>
                        </a:spcBef>
                        <a:buFont typeface="Arial" panose="020B0604020202020204" pitchFamily="34" charset="0"/>
                        <a:buChar char="•"/>
                      </a:pPr>
                      <a:r>
                        <a:rPr lang="en-US" sz="1200" dirty="0">
                          <a:latin typeface="Times New Roman"/>
                          <a:cs typeface="Times New Roman"/>
                        </a:rPr>
                        <a:t>August calendar for baby master.  </a:t>
                      </a:r>
                      <a:endParaRPr sz="1200" dirty="0">
                        <a:latin typeface="Times New Roman"/>
                        <a:cs typeface="Times New Roman"/>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algn="ctr">
                        <a:lnSpc>
                          <a:spcPct val="150000"/>
                        </a:lnSpc>
                        <a:spcBef>
                          <a:spcPts val="635"/>
                        </a:spcBef>
                      </a:pPr>
                      <a:r>
                        <a:rPr lang="en-US" sz="1200" dirty="0">
                          <a:latin typeface="Times New Roman"/>
                          <a:cs typeface="Times New Roman"/>
                        </a:rPr>
                        <a:t>We had a meeting with the boss where he asked about the work that we have understood till now. </a:t>
                      </a:r>
                    </a:p>
                    <a:p>
                      <a:pPr marL="66675" algn="ctr">
                        <a:lnSpc>
                          <a:spcPct val="150000"/>
                        </a:lnSpc>
                        <a:spcBef>
                          <a:spcPts val="635"/>
                        </a:spcBef>
                      </a:pPr>
                      <a:r>
                        <a:rPr lang="en-US" sz="1200" dirty="0">
                          <a:latin typeface="Times New Roman"/>
                          <a:cs typeface="Times New Roman"/>
                        </a:rPr>
                        <a:t>After that, we made an August calendar for master baby. We looked at many different calendars and in the end finished our calendar with the help of Sir Saqlain. </a:t>
                      </a:r>
                      <a:endParaRPr sz="1200" dirty="0">
                        <a:latin typeface="Times New Roman"/>
                        <a:cs typeface="Times New Roman"/>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algn="ctr">
                        <a:lnSpc>
                          <a:spcPct val="150000"/>
                        </a:lnSpc>
                        <a:spcBef>
                          <a:spcPts val="125"/>
                        </a:spcBef>
                      </a:pPr>
                      <a:r>
                        <a:rPr lang="en-US" sz="1200" spc="-25" dirty="0">
                          <a:latin typeface="Times New Roman"/>
                          <a:cs typeface="Times New Roman"/>
                        </a:rPr>
                        <a:t>I finally now know how social media managers can post interesting posts daily. They have a plan for the upcoming month and this helps them to have a great post everyday.  </a:t>
                      </a:r>
                      <a:endParaRPr sz="1200" dirty="0">
                        <a:latin typeface="Times New Roman"/>
                        <a:cs typeface="Times New Roman"/>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9215" algn="ctr">
                        <a:lnSpc>
                          <a:spcPct val="150000"/>
                        </a:lnSpc>
                        <a:spcBef>
                          <a:spcPts val="100"/>
                        </a:spcBef>
                      </a:pPr>
                      <a:r>
                        <a:rPr lang="en-US" sz="1200" spc="-25" dirty="0">
                          <a:latin typeface="Times New Roman"/>
                          <a:cs typeface="Times New Roman"/>
                        </a:rPr>
                        <a:t>At first, he had to tell us 2-3 times how things work but then we made it and he loved it. </a:t>
                      </a:r>
                      <a:endParaRPr sz="1200" dirty="0">
                        <a:latin typeface="Times New Roman"/>
                        <a:cs typeface="Times New Roman"/>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9850" algn="ctr">
                        <a:lnSpc>
                          <a:spcPct val="150000"/>
                        </a:lnSpc>
                        <a:spcBef>
                          <a:spcPts val="125"/>
                        </a:spcBef>
                      </a:pPr>
                      <a:r>
                        <a:rPr lang="en-US" sz="1200" dirty="0">
                          <a:latin typeface="Times New Roman"/>
                          <a:cs typeface="Times New Roman"/>
                        </a:rPr>
                        <a:t>It is not at all difficult but no doubt it is very difficult to understand every detail about all the clients. But if they had different rooms for different departments it would be much easier. </a:t>
                      </a:r>
                      <a:endParaRPr sz="1200" dirty="0">
                        <a:latin typeface="Times New Roman"/>
                        <a:cs typeface="Times New Roman"/>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0"/>
                  </a:ext>
                </a:extLst>
              </a:tr>
            </a:tbl>
          </a:graphicData>
        </a:graphic>
      </p:graphicFrame>
      <p:sp>
        <p:nvSpPr>
          <p:cNvPr id="4" name="Date Placeholder 3">
            <a:extLst>
              <a:ext uri="{FF2B5EF4-FFF2-40B4-BE49-F238E27FC236}">
                <a16:creationId xmlns:a16="http://schemas.microsoft.com/office/drawing/2014/main" id="{390C58C8-DCC1-227F-C7F3-A370B06CFCBA}"/>
              </a:ext>
            </a:extLst>
          </p:cNvPr>
          <p:cNvSpPr>
            <a:spLocks noGrp="1"/>
          </p:cNvSpPr>
          <p:nvPr>
            <p:ph type="dt" sz="half" idx="6"/>
          </p:nvPr>
        </p:nvSpPr>
        <p:spPr/>
        <p:txBody>
          <a:bodyPr/>
          <a:lstStyle/>
          <a:p>
            <a:fld id="{F71F14B9-930C-8343-BF9B-7F6A71360EEA}" type="datetime1">
              <a:rPr lang="en-US" smtClean="0"/>
              <a:t>9/10/23</a:t>
            </a:fld>
            <a:endParaRPr lang="en-US"/>
          </a:p>
        </p:txBody>
      </p:sp>
      <p:sp>
        <p:nvSpPr>
          <p:cNvPr id="5" name="Slide Number Placeholder 4">
            <a:extLst>
              <a:ext uri="{FF2B5EF4-FFF2-40B4-BE49-F238E27FC236}">
                <a16:creationId xmlns:a16="http://schemas.microsoft.com/office/drawing/2014/main" id="{13AB0E63-74D4-754C-55FB-FE66648B9D54}"/>
              </a:ext>
            </a:extLst>
          </p:cNvPr>
          <p:cNvSpPr>
            <a:spLocks noGrp="1"/>
          </p:cNvSpPr>
          <p:nvPr>
            <p:ph type="sldNum" sz="quarter" idx="7"/>
          </p:nvPr>
        </p:nvSpPr>
        <p:spPr/>
        <p:txBody>
          <a:bodyPr/>
          <a:lstStyle/>
          <a:p>
            <a:fld id="{B6F15528-21DE-4FAA-801E-634DDDAF4B2B}" type="slidenum">
              <a:rPr lang="en-PK" smtClean="0"/>
              <a:t>22</a:t>
            </a:fld>
            <a:endParaRPr lang="en-PK"/>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ext uri="{D42A27DB-BD31-4B8C-83A1-F6EECF244321}">
                <p14:modId xmlns:p14="http://schemas.microsoft.com/office/powerpoint/2010/main" val="174940984"/>
              </p:ext>
            </p:extLst>
          </p:nvPr>
        </p:nvGraphicFramePr>
        <p:xfrm>
          <a:off x="467042" y="917955"/>
          <a:ext cx="6858631" cy="4515485"/>
        </p:xfrm>
        <a:graphic>
          <a:graphicData uri="http://schemas.openxmlformats.org/drawingml/2006/table">
            <a:tbl>
              <a:tblPr firstRow="1" bandRow="1">
                <a:tableStyleId>{2D5ABB26-0587-4C30-8999-92F81FD0307C}</a:tableStyleId>
              </a:tblPr>
              <a:tblGrid>
                <a:gridCol w="724535">
                  <a:extLst>
                    <a:ext uri="{9D8B030D-6E8A-4147-A177-3AD203B41FA5}">
                      <a16:colId xmlns:a16="http://schemas.microsoft.com/office/drawing/2014/main" val="20000"/>
                    </a:ext>
                  </a:extLst>
                </a:gridCol>
                <a:gridCol w="561023">
                  <a:extLst>
                    <a:ext uri="{9D8B030D-6E8A-4147-A177-3AD203B41FA5}">
                      <a16:colId xmlns:a16="http://schemas.microsoft.com/office/drawing/2014/main" val="20001"/>
                    </a:ext>
                  </a:extLst>
                </a:gridCol>
                <a:gridCol w="882330">
                  <a:extLst>
                    <a:ext uri="{9D8B030D-6E8A-4147-A177-3AD203B41FA5}">
                      <a16:colId xmlns:a16="http://schemas.microsoft.com/office/drawing/2014/main" val="20002"/>
                    </a:ext>
                  </a:extLst>
                </a:gridCol>
                <a:gridCol w="1176019">
                  <a:extLst>
                    <a:ext uri="{9D8B030D-6E8A-4147-A177-3AD203B41FA5}">
                      <a16:colId xmlns:a16="http://schemas.microsoft.com/office/drawing/2014/main" val="20003"/>
                    </a:ext>
                  </a:extLst>
                </a:gridCol>
                <a:gridCol w="1261745">
                  <a:extLst>
                    <a:ext uri="{9D8B030D-6E8A-4147-A177-3AD203B41FA5}">
                      <a16:colId xmlns:a16="http://schemas.microsoft.com/office/drawing/2014/main" val="20004"/>
                    </a:ext>
                  </a:extLst>
                </a:gridCol>
                <a:gridCol w="1169035">
                  <a:extLst>
                    <a:ext uri="{9D8B030D-6E8A-4147-A177-3AD203B41FA5}">
                      <a16:colId xmlns:a16="http://schemas.microsoft.com/office/drawing/2014/main" val="20005"/>
                    </a:ext>
                  </a:extLst>
                </a:gridCol>
                <a:gridCol w="1083944">
                  <a:extLst>
                    <a:ext uri="{9D8B030D-6E8A-4147-A177-3AD203B41FA5}">
                      <a16:colId xmlns:a16="http://schemas.microsoft.com/office/drawing/2014/main" val="20006"/>
                    </a:ext>
                  </a:extLst>
                </a:gridCol>
              </a:tblGrid>
              <a:tr h="4515485">
                <a:tc>
                  <a:txBody>
                    <a:bodyPr/>
                    <a:lstStyle/>
                    <a:p>
                      <a:pPr marL="0" algn="ctr" rtl="0">
                        <a:lnSpc>
                          <a:spcPct val="150000"/>
                        </a:lnSpc>
                      </a:pPr>
                      <a:r>
                        <a:rPr lang="en-US" sz="1200" dirty="0">
                          <a:latin typeface="Times New Roman"/>
                          <a:cs typeface="Times New Roman"/>
                        </a:rPr>
                        <a:t>25 July 2023</a:t>
                      </a:r>
                      <a:endParaRPr sz="1200" dirty="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ctr" rtl="0">
                        <a:lnSpc>
                          <a:spcPct val="150000"/>
                        </a:lnSpc>
                      </a:pPr>
                      <a:r>
                        <a:rPr lang="en-US" sz="1200" dirty="0">
                          <a:latin typeface="Times New Roman"/>
                          <a:cs typeface="Times New Roman"/>
                        </a:rPr>
                        <a:t> Tuesday</a:t>
                      </a:r>
                      <a:endParaRPr sz="1200" dirty="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ctr" rtl="0">
                        <a:lnSpc>
                          <a:spcPct val="150000"/>
                        </a:lnSpc>
                      </a:pPr>
                      <a:r>
                        <a:rPr lang="en-US" sz="1200" dirty="0">
                          <a:latin typeface="Times New Roman"/>
                          <a:cs typeface="Times New Roman"/>
                        </a:rPr>
                        <a:t>Took a look into the creative department. </a:t>
                      </a:r>
                    </a:p>
                    <a:p>
                      <a:pPr marL="0" algn="ctr" rtl="0">
                        <a:lnSpc>
                          <a:spcPct val="150000"/>
                        </a:lnSpc>
                      </a:pPr>
                      <a:r>
                        <a:rPr lang="en-US" sz="1200" dirty="0">
                          <a:latin typeface="Times New Roman"/>
                          <a:cs typeface="Times New Roman"/>
                        </a:rPr>
                        <a:t>Wrote script for ad for government on smog. </a:t>
                      </a:r>
                      <a:endParaRPr sz="1200" dirty="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9850" algn="ctr">
                        <a:lnSpc>
                          <a:spcPct val="150000"/>
                        </a:lnSpc>
                        <a:spcBef>
                          <a:spcPts val="100"/>
                        </a:spcBef>
                      </a:pPr>
                      <a:r>
                        <a:rPr lang="en-US" sz="1200" dirty="0">
                          <a:latin typeface="Times New Roman"/>
                          <a:cs typeface="Times New Roman"/>
                        </a:rPr>
                        <a:t>The creative department head explained to us how to write the script for the ad and that they had to get approval from the Punjab government. It was very easy and interesting. </a:t>
                      </a:r>
                      <a:endParaRPr sz="1200" dirty="0">
                        <a:latin typeface="Times New Roman"/>
                        <a:cs typeface="Times New Roman"/>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algn="ctr">
                        <a:lnSpc>
                          <a:spcPct val="150000"/>
                        </a:lnSpc>
                        <a:spcBef>
                          <a:spcPts val="100"/>
                        </a:spcBef>
                      </a:pPr>
                      <a:r>
                        <a:rPr lang="en-US" sz="1200" dirty="0">
                          <a:latin typeface="Times New Roman"/>
                          <a:cs typeface="Times New Roman"/>
                        </a:rPr>
                        <a:t>I wrote the ad with the help of my classmate it took us some time to make an effective and eye-catching script. </a:t>
                      </a:r>
                      <a:endParaRPr sz="1200" dirty="0">
                        <a:latin typeface="Times New Roman"/>
                        <a:cs typeface="Times New Roman"/>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algn="ctr" rtl="0">
                        <a:lnSpc>
                          <a:spcPct val="150000"/>
                        </a:lnSpc>
                        <a:spcBef>
                          <a:spcPts val="125"/>
                        </a:spcBef>
                      </a:pPr>
                      <a:r>
                        <a:rPr lang="en-US" sz="1200" dirty="0">
                          <a:latin typeface="Times New Roman"/>
                          <a:cs typeface="Times New Roman"/>
                        </a:rPr>
                        <a:t>Sir was very impressed with how we wrote such an amazing script. He gave us more work not for the office but to train us and that we had to complete from home. </a:t>
                      </a:r>
                      <a:endParaRPr sz="1200" dirty="0">
                        <a:latin typeface="Times New Roman"/>
                        <a:cs typeface="Times New Roman"/>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ctr" rtl="0">
                        <a:lnSpc>
                          <a:spcPct val="150000"/>
                        </a:lnSpc>
                      </a:pPr>
                      <a:r>
                        <a:rPr lang="en-US" sz="1200" dirty="0">
                          <a:latin typeface="Times New Roman"/>
                          <a:cs typeface="Times New Roman"/>
                        </a:rPr>
                        <a:t>Creative room was very small and had nothing to keep people entertained and focused it was where as I think that creative room should have such interior that keeps people focused to the work.  </a:t>
                      </a:r>
                      <a:endParaRPr sz="1200" dirty="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0"/>
                  </a:ext>
                </a:extLst>
              </a:tr>
            </a:tbl>
          </a:graphicData>
        </a:graphic>
      </p:graphicFrame>
      <p:sp>
        <p:nvSpPr>
          <p:cNvPr id="4" name="Date Placeholder 3">
            <a:extLst>
              <a:ext uri="{FF2B5EF4-FFF2-40B4-BE49-F238E27FC236}">
                <a16:creationId xmlns:a16="http://schemas.microsoft.com/office/drawing/2014/main" id="{42D0BF79-6B70-ADC3-DB98-A9E4748DED8C}"/>
              </a:ext>
            </a:extLst>
          </p:cNvPr>
          <p:cNvSpPr>
            <a:spLocks noGrp="1"/>
          </p:cNvSpPr>
          <p:nvPr>
            <p:ph type="dt" sz="half" idx="6"/>
          </p:nvPr>
        </p:nvSpPr>
        <p:spPr/>
        <p:txBody>
          <a:bodyPr/>
          <a:lstStyle/>
          <a:p>
            <a:fld id="{4921072A-0219-3D44-B421-B84192617898}" type="datetime1">
              <a:rPr lang="en-US" smtClean="0"/>
              <a:t>9/10/23</a:t>
            </a:fld>
            <a:endParaRPr lang="en-US"/>
          </a:p>
        </p:txBody>
      </p:sp>
      <p:sp>
        <p:nvSpPr>
          <p:cNvPr id="5" name="Slide Number Placeholder 4">
            <a:extLst>
              <a:ext uri="{FF2B5EF4-FFF2-40B4-BE49-F238E27FC236}">
                <a16:creationId xmlns:a16="http://schemas.microsoft.com/office/drawing/2014/main" id="{DB53ADDC-89A8-00B4-2537-AA79E66DC66A}"/>
              </a:ext>
            </a:extLst>
          </p:cNvPr>
          <p:cNvSpPr>
            <a:spLocks noGrp="1"/>
          </p:cNvSpPr>
          <p:nvPr>
            <p:ph type="sldNum" sz="quarter" idx="7"/>
          </p:nvPr>
        </p:nvSpPr>
        <p:spPr/>
        <p:txBody>
          <a:bodyPr/>
          <a:lstStyle/>
          <a:p>
            <a:fld id="{B6F15528-21DE-4FAA-801E-634DDDAF4B2B}" type="slidenum">
              <a:rPr lang="en-PK" smtClean="0"/>
              <a:t>23</a:t>
            </a:fld>
            <a:endParaRPr lang="en-PK"/>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ext uri="{D42A27DB-BD31-4B8C-83A1-F6EECF244321}">
                <p14:modId xmlns:p14="http://schemas.microsoft.com/office/powerpoint/2010/main" val="3989107549"/>
              </p:ext>
            </p:extLst>
          </p:nvPr>
        </p:nvGraphicFramePr>
        <p:xfrm>
          <a:off x="467042" y="917955"/>
          <a:ext cx="6858631" cy="7409180"/>
        </p:xfrm>
        <a:graphic>
          <a:graphicData uri="http://schemas.openxmlformats.org/drawingml/2006/table">
            <a:tbl>
              <a:tblPr firstRow="1" bandRow="1">
                <a:tableStyleId>{2D5ABB26-0587-4C30-8999-92F81FD0307C}</a:tableStyleId>
              </a:tblPr>
              <a:tblGrid>
                <a:gridCol w="724535">
                  <a:extLst>
                    <a:ext uri="{9D8B030D-6E8A-4147-A177-3AD203B41FA5}">
                      <a16:colId xmlns:a16="http://schemas.microsoft.com/office/drawing/2014/main" val="20000"/>
                    </a:ext>
                  </a:extLst>
                </a:gridCol>
                <a:gridCol w="561023">
                  <a:extLst>
                    <a:ext uri="{9D8B030D-6E8A-4147-A177-3AD203B41FA5}">
                      <a16:colId xmlns:a16="http://schemas.microsoft.com/office/drawing/2014/main" val="20001"/>
                    </a:ext>
                  </a:extLst>
                </a:gridCol>
                <a:gridCol w="882330">
                  <a:extLst>
                    <a:ext uri="{9D8B030D-6E8A-4147-A177-3AD203B41FA5}">
                      <a16:colId xmlns:a16="http://schemas.microsoft.com/office/drawing/2014/main" val="20002"/>
                    </a:ext>
                  </a:extLst>
                </a:gridCol>
                <a:gridCol w="1176019">
                  <a:extLst>
                    <a:ext uri="{9D8B030D-6E8A-4147-A177-3AD203B41FA5}">
                      <a16:colId xmlns:a16="http://schemas.microsoft.com/office/drawing/2014/main" val="20003"/>
                    </a:ext>
                  </a:extLst>
                </a:gridCol>
                <a:gridCol w="1261745">
                  <a:extLst>
                    <a:ext uri="{9D8B030D-6E8A-4147-A177-3AD203B41FA5}">
                      <a16:colId xmlns:a16="http://schemas.microsoft.com/office/drawing/2014/main" val="20004"/>
                    </a:ext>
                  </a:extLst>
                </a:gridCol>
                <a:gridCol w="1169035">
                  <a:extLst>
                    <a:ext uri="{9D8B030D-6E8A-4147-A177-3AD203B41FA5}">
                      <a16:colId xmlns:a16="http://schemas.microsoft.com/office/drawing/2014/main" val="20005"/>
                    </a:ext>
                  </a:extLst>
                </a:gridCol>
                <a:gridCol w="1083944">
                  <a:extLst>
                    <a:ext uri="{9D8B030D-6E8A-4147-A177-3AD203B41FA5}">
                      <a16:colId xmlns:a16="http://schemas.microsoft.com/office/drawing/2014/main" val="20006"/>
                    </a:ext>
                  </a:extLst>
                </a:gridCol>
              </a:tblGrid>
              <a:tr h="7409180">
                <a:tc>
                  <a:txBody>
                    <a:bodyPr/>
                    <a:lstStyle/>
                    <a:p>
                      <a:pPr marL="66675" algn="ctr">
                        <a:lnSpc>
                          <a:spcPct val="150000"/>
                        </a:lnSpc>
                        <a:spcBef>
                          <a:spcPts val="125"/>
                        </a:spcBef>
                      </a:pPr>
                      <a:r>
                        <a:rPr lang="en-US" sz="1200" dirty="0">
                          <a:latin typeface="Times New Roman" panose="02020603050405020304" pitchFamily="18" charset="0"/>
                          <a:cs typeface="Times New Roman" panose="02020603050405020304" pitchFamily="18" charset="0"/>
                        </a:rPr>
                        <a:t>26 July 2023</a:t>
                      </a:r>
                      <a:endParaRPr sz="1200" dirty="0">
                        <a:latin typeface="Times New Roman" panose="02020603050405020304" pitchFamily="18" charset="0"/>
                        <a:cs typeface="Times New Roman" panose="02020603050405020304" pitchFamily="18" charset="0"/>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algn="ctr">
                        <a:lnSpc>
                          <a:spcPct val="150000"/>
                        </a:lnSpc>
                        <a:spcBef>
                          <a:spcPts val="125"/>
                        </a:spcBef>
                      </a:pPr>
                      <a:r>
                        <a:rPr lang="en-US" sz="1200" spc="-25" dirty="0">
                          <a:latin typeface="Times New Roman" panose="02020603050405020304" pitchFamily="18" charset="0"/>
                          <a:cs typeface="Times New Roman" panose="02020603050405020304" pitchFamily="18" charset="0"/>
                        </a:rPr>
                        <a:t>Wednesday</a:t>
                      </a:r>
                      <a:endParaRPr sz="1200" dirty="0">
                        <a:latin typeface="Times New Roman" panose="02020603050405020304" pitchFamily="18" charset="0"/>
                        <a:cs typeface="Times New Roman" panose="02020603050405020304" pitchFamily="18" charset="0"/>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175" marR="328295" indent="28575" algn="ctr">
                        <a:lnSpc>
                          <a:spcPct val="150000"/>
                        </a:lnSpc>
                        <a:spcBef>
                          <a:spcPts val="65"/>
                        </a:spcBef>
                      </a:pPr>
                      <a:r>
                        <a:rPr lang="en-US" sz="1200" dirty="0">
                          <a:latin typeface="Times New Roman" panose="02020603050405020304" pitchFamily="18" charset="0"/>
                          <a:cs typeface="Times New Roman" panose="02020603050405020304" pitchFamily="18" charset="0"/>
                        </a:rPr>
                        <a:t>Made persuading posts for Nisa Beauty with Ma’am Errum. </a:t>
                      </a:r>
                      <a:endParaRPr sz="1200" dirty="0">
                        <a:latin typeface="Times New Roman" panose="02020603050405020304" pitchFamily="18" charset="0"/>
                        <a:cs typeface="Times New Roman" panose="02020603050405020304" pitchFamily="18" charset="0"/>
                      </a:endParaRPr>
                    </a:p>
                  </a:txBody>
                  <a:tcPr marL="0" marR="0" marT="82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9850" algn="ctr">
                        <a:lnSpc>
                          <a:spcPct val="150000"/>
                        </a:lnSpc>
                        <a:spcBef>
                          <a:spcPts val="125"/>
                        </a:spcBef>
                      </a:pPr>
                      <a:r>
                        <a:rPr lang="en-US" sz="1200" dirty="0">
                          <a:latin typeface="Times New Roman" panose="02020603050405020304" pitchFamily="18" charset="0"/>
                          <a:cs typeface="Times New Roman" panose="02020603050405020304" pitchFamily="18" charset="0"/>
                        </a:rPr>
                        <a:t>Ma’am Maira gave me a task to make posts to persuade Nisa Beauty.  She told me to get help with ideas from different accounts and I did the same It took me a while to create all the posts and then I explained that to the editor and he helped me to bring my idea in reality. </a:t>
                      </a:r>
                      <a:endParaRPr sz="1200" dirty="0">
                        <a:latin typeface="Times New Roman" panose="02020603050405020304" pitchFamily="18" charset="0"/>
                        <a:cs typeface="Times New Roman" panose="02020603050405020304" pitchFamily="18" charset="0"/>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algn="ctr">
                        <a:lnSpc>
                          <a:spcPct val="150000"/>
                        </a:lnSpc>
                        <a:spcBef>
                          <a:spcPts val="125"/>
                        </a:spcBef>
                      </a:pPr>
                      <a:r>
                        <a:rPr lang="en-US" sz="1200" spc="-10" dirty="0">
                          <a:latin typeface="Times New Roman" panose="02020603050405020304" pitchFamily="18" charset="0"/>
                          <a:cs typeface="Times New Roman" panose="02020603050405020304" pitchFamily="18" charset="0"/>
                        </a:rPr>
                        <a:t>For me, it was a great opportunity to prove myself and I tried my level best to do so. I took help from various areas and designed Instagram posts surprisingly it was not as difficult as I thought it was. It was very good for me to put my ideas into reality.  </a:t>
                      </a:r>
                      <a:endParaRPr sz="1200" dirty="0">
                        <a:latin typeface="Times New Roman" panose="02020603050405020304" pitchFamily="18" charset="0"/>
                        <a:cs typeface="Times New Roman" panose="02020603050405020304" pitchFamily="18" charset="0"/>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algn="ctr">
                        <a:lnSpc>
                          <a:spcPct val="150000"/>
                        </a:lnSpc>
                        <a:spcBef>
                          <a:spcPts val="100"/>
                        </a:spcBef>
                      </a:pPr>
                      <a:r>
                        <a:rPr lang="en-US" sz="1200" dirty="0">
                          <a:latin typeface="Times New Roman" panose="02020603050405020304" pitchFamily="18" charset="0"/>
                          <a:cs typeface="Times New Roman" panose="02020603050405020304" pitchFamily="18" charset="0"/>
                        </a:rPr>
                        <a:t>Ma’am Errum loved my work she was so impressed that she sent it for approval and surprisingly it was approved. She was so impressed that she took me for lunch on lunch break that day to One Potato, Two Potatoes.  </a:t>
                      </a:r>
                      <a:endParaRPr sz="1200" dirty="0">
                        <a:latin typeface="Times New Roman" panose="02020603050405020304" pitchFamily="18" charset="0"/>
                        <a:cs typeface="Times New Roman" panose="02020603050405020304" pitchFamily="18" charset="0"/>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9850" marR="34925" algn="ctr">
                        <a:lnSpc>
                          <a:spcPct val="150000"/>
                        </a:lnSpc>
                        <a:spcBef>
                          <a:spcPts val="75"/>
                        </a:spcBef>
                      </a:pPr>
                      <a:r>
                        <a:rPr lang="en-US" sz="1200" b="0" dirty="0">
                          <a:latin typeface="Times New Roman" panose="02020603050405020304" pitchFamily="18" charset="0"/>
                          <a:cs typeface="Times New Roman" panose="02020603050405020304" pitchFamily="18" charset="0"/>
                        </a:rPr>
                        <a:t>As I said before everything is perfectly fine except that there are no specific rooms to perform tasks. </a:t>
                      </a:r>
                      <a:endParaRPr sz="1200" b="0" dirty="0">
                        <a:latin typeface="Times New Roman" panose="02020603050405020304" pitchFamily="18" charset="0"/>
                        <a:cs typeface="Times New Roman" panose="02020603050405020304" pitchFamily="18" charset="0"/>
                      </a:endParaRPr>
                    </a:p>
                  </a:txBody>
                  <a:tcPr marL="0" marR="0" marT="952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0"/>
                  </a:ext>
                </a:extLst>
              </a:tr>
            </a:tbl>
          </a:graphicData>
        </a:graphic>
      </p:graphicFrame>
      <p:graphicFrame>
        <p:nvGraphicFramePr>
          <p:cNvPr id="4" name="Table 3">
            <a:extLst>
              <a:ext uri="{FF2B5EF4-FFF2-40B4-BE49-F238E27FC236}">
                <a16:creationId xmlns:a16="http://schemas.microsoft.com/office/drawing/2014/main" id="{E691161C-EE0B-842A-7862-6E401D4BBE62}"/>
              </a:ext>
            </a:extLst>
          </p:cNvPr>
          <p:cNvGraphicFramePr>
            <a:graphicFrameLocks noGrp="1"/>
          </p:cNvGraphicFramePr>
          <p:nvPr>
            <p:extLst>
              <p:ext uri="{D42A27DB-BD31-4B8C-83A1-F6EECF244321}">
                <p14:modId xmlns:p14="http://schemas.microsoft.com/office/powerpoint/2010/main" val="3852122537"/>
              </p:ext>
            </p:extLst>
          </p:nvPr>
        </p:nvGraphicFramePr>
        <p:xfrm>
          <a:off x="428806" y="5564985"/>
          <a:ext cx="6861975" cy="1311965"/>
        </p:xfrm>
        <a:graphic>
          <a:graphicData uri="http://schemas.openxmlformats.org/drawingml/2006/table">
            <a:tbl>
              <a:tblPr/>
              <a:tblGrid>
                <a:gridCol w="6861975">
                  <a:extLst>
                    <a:ext uri="{9D8B030D-6E8A-4147-A177-3AD203B41FA5}">
                      <a16:colId xmlns:a16="http://schemas.microsoft.com/office/drawing/2014/main" val="4180701039"/>
                    </a:ext>
                  </a:extLst>
                </a:gridCol>
              </a:tblGrid>
              <a:tr h="1311965">
                <a:tc>
                  <a:txBody>
                    <a:bodyPr/>
                    <a:lstStyle/>
                    <a:p>
                      <a:pPr marL="0" algn="l" rtl="0"/>
                      <a:r>
                        <a:rPr lang="en-PK" sz="1200" dirty="0">
                          <a:latin typeface="Times New Roman" panose="02020603050405020304" pitchFamily="18" charset="0"/>
                          <a:cs typeface="Times New Roman" panose="02020603050405020304" pitchFamily="18" charset="0"/>
                        </a:rPr>
                        <a:t>29 July </a:t>
                      </a:r>
                    </a:p>
                    <a:p>
                      <a:pPr marL="0" algn="l" rtl="0"/>
                      <a:r>
                        <a:rPr lang="en-PK" sz="1200" dirty="0">
                          <a:latin typeface="Times New Roman" panose="02020603050405020304" pitchFamily="18" charset="0"/>
                          <a:cs typeface="Times New Roman" panose="02020603050405020304" pitchFamily="18" charset="0"/>
                        </a:rPr>
                        <a:t>2023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353508671"/>
                  </a:ext>
                </a:extLst>
              </a:tr>
            </a:tbl>
          </a:graphicData>
        </a:graphic>
      </p:graphicFrame>
      <p:sp>
        <p:nvSpPr>
          <p:cNvPr id="5" name="TextBox 4">
            <a:extLst>
              <a:ext uri="{FF2B5EF4-FFF2-40B4-BE49-F238E27FC236}">
                <a16:creationId xmlns:a16="http://schemas.microsoft.com/office/drawing/2014/main" id="{350A8B09-1FF1-62B4-0D7C-4112E3F00922}"/>
              </a:ext>
            </a:extLst>
          </p:cNvPr>
          <p:cNvSpPr txBox="1"/>
          <p:nvPr/>
        </p:nvSpPr>
        <p:spPr>
          <a:xfrm>
            <a:off x="1143000" y="5597718"/>
            <a:ext cx="533400" cy="461665"/>
          </a:xfrm>
          <a:prstGeom prst="rect">
            <a:avLst/>
          </a:prstGeom>
          <a:noFill/>
        </p:spPr>
        <p:txBody>
          <a:bodyPr wrap="square" rtlCol="0">
            <a:spAutoFit/>
          </a:bodyPr>
          <a:lstStyle/>
          <a:p>
            <a:pPr algn="l" rtl="0"/>
            <a:r>
              <a:rPr lang="en-PK" sz="1200" dirty="0"/>
              <a:t>Saturday</a:t>
            </a:r>
          </a:p>
        </p:txBody>
      </p:sp>
      <p:sp>
        <p:nvSpPr>
          <p:cNvPr id="6" name="TextBox 5">
            <a:extLst>
              <a:ext uri="{FF2B5EF4-FFF2-40B4-BE49-F238E27FC236}">
                <a16:creationId xmlns:a16="http://schemas.microsoft.com/office/drawing/2014/main" id="{21D94020-C9B6-D2A9-0E19-281FC6D78665}"/>
              </a:ext>
            </a:extLst>
          </p:cNvPr>
          <p:cNvSpPr txBox="1"/>
          <p:nvPr/>
        </p:nvSpPr>
        <p:spPr>
          <a:xfrm>
            <a:off x="1714636" y="5568961"/>
            <a:ext cx="926857" cy="461665"/>
          </a:xfrm>
          <a:prstGeom prst="rect">
            <a:avLst/>
          </a:prstGeom>
          <a:noFill/>
        </p:spPr>
        <p:txBody>
          <a:bodyPr wrap="none" rtlCol="0">
            <a:spAutoFit/>
          </a:bodyPr>
          <a:lstStyle/>
          <a:p>
            <a:r>
              <a:rPr lang="en-PK" sz="1200" dirty="0"/>
              <a:t>Muharram </a:t>
            </a:r>
          </a:p>
          <a:p>
            <a:r>
              <a:rPr lang="en-PK" sz="1200" dirty="0"/>
              <a:t>holiday</a:t>
            </a:r>
          </a:p>
        </p:txBody>
      </p:sp>
      <p:cxnSp>
        <p:nvCxnSpPr>
          <p:cNvPr id="8" name="Straight Connector 7">
            <a:extLst>
              <a:ext uri="{FF2B5EF4-FFF2-40B4-BE49-F238E27FC236}">
                <a16:creationId xmlns:a16="http://schemas.microsoft.com/office/drawing/2014/main" id="{60F938CD-24F6-AAAD-CA24-B4E2A356D000}"/>
              </a:ext>
            </a:extLst>
          </p:cNvPr>
          <p:cNvCxnSpPr/>
          <p:nvPr/>
        </p:nvCxnSpPr>
        <p:spPr>
          <a:xfrm>
            <a:off x="467042" y="5564985"/>
            <a:ext cx="6858631" cy="0"/>
          </a:xfrm>
          <a:prstGeom prst="line">
            <a:avLst/>
          </a:prstGeom>
        </p:spPr>
        <p:style>
          <a:lnRef idx="1">
            <a:schemeClr val="dk1"/>
          </a:lnRef>
          <a:fillRef idx="0">
            <a:schemeClr val="dk1"/>
          </a:fillRef>
          <a:effectRef idx="0">
            <a:schemeClr val="dk1"/>
          </a:effectRef>
          <a:fontRef idx="minor">
            <a:schemeClr val="tx1"/>
          </a:fontRef>
        </p:style>
      </p:cxnSp>
      <p:sp>
        <p:nvSpPr>
          <p:cNvPr id="9" name="Date Placeholder 8">
            <a:extLst>
              <a:ext uri="{FF2B5EF4-FFF2-40B4-BE49-F238E27FC236}">
                <a16:creationId xmlns:a16="http://schemas.microsoft.com/office/drawing/2014/main" id="{3F1CB2A0-060D-4318-2855-99CB8594B824}"/>
              </a:ext>
            </a:extLst>
          </p:cNvPr>
          <p:cNvSpPr>
            <a:spLocks noGrp="1"/>
          </p:cNvSpPr>
          <p:nvPr>
            <p:ph type="dt" sz="half" idx="6"/>
          </p:nvPr>
        </p:nvSpPr>
        <p:spPr/>
        <p:txBody>
          <a:bodyPr/>
          <a:lstStyle/>
          <a:p>
            <a:fld id="{E81A53A0-4D61-DF46-8F17-F20F8178D7D8}" type="datetime1">
              <a:rPr lang="en-US" smtClean="0"/>
              <a:t>9/10/23</a:t>
            </a:fld>
            <a:endParaRPr lang="en-US"/>
          </a:p>
        </p:txBody>
      </p:sp>
      <p:sp>
        <p:nvSpPr>
          <p:cNvPr id="10" name="Slide Number Placeholder 9">
            <a:extLst>
              <a:ext uri="{FF2B5EF4-FFF2-40B4-BE49-F238E27FC236}">
                <a16:creationId xmlns:a16="http://schemas.microsoft.com/office/drawing/2014/main" id="{968210B1-BD21-C826-1BC5-1286E9323242}"/>
              </a:ext>
            </a:extLst>
          </p:cNvPr>
          <p:cNvSpPr>
            <a:spLocks noGrp="1"/>
          </p:cNvSpPr>
          <p:nvPr>
            <p:ph type="sldNum" sz="quarter" idx="7"/>
          </p:nvPr>
        </p:nvSpPr>
        <p:spPr/>
        <p:txBody>
          <a:bodyPr/>
          <a:lstStyle/>
          <a:p>
            <a:fld id="{B6F15528-21DE-4FAA-801E-634DDDAF4B2B}" type="slidenum">
              <a:rPr lang="en-PK" smtClean="0"/>
              <a:t>24</a:t>
            </a:fld>
            <a:endParaRPr lang="en-PK"/>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ext uri="{D42A27DB-BD31-4B8C-83A1-F6EECF244321}">
                <p14:modId xmlns:p14="http://schemas.microsoft.com/office/powerpoint/2010/main" val="1636878986"/>
              </p:ext>
            </p:extLst>
          </p:nvPr>
        </p:nvGraphicFramePr>
        <p:xfrm>
          <a:off x="467042" y="914400"/>
          <a:ext cx="7000558" cy="7676895"/>
        </p:xfrm>
        <a:graphic>
          <a:graphicData uri="http://schemas.openxmlformats.org/drawingml/2006/table">
            <a:tbl>
              <a:tblPr firstRow="1" bandRow="1">
                <a:tableStyleId>{2D5ABB26-0587-4C30-8999-92F81FD0307C}</a:tableStyleId>
              </a:tblPr>
              <a:tblGrid>
                <a:gridCol w="724535">
                  <a:extLst>
                    <a:ext uri="{9D8B030D-6E8A-4147-A177-3AD203B41FA5}">
                      <a16:colId xmlns:a16="http://schemas.microsoft.com/office/drawing/2014/main" val="20000"/>
                    </a:ext>
                  </a:extLst>
                </a:gridCol>
                <a:gridCol w="451484">
                  <a:extLst>
                    <a:ext uri="{9D8B030D-6E8A-4147-A177-3AD203B41FA5}">
                      <a16:colId xmlns:a16="http://schemas.microsoft.com/office/drawing/2014/main" val="20001"/>
                    </a:ext>
                  </a:extLst>
                </a:gridCol>
                <a:gridCol w="991869">
                  <a:extLst>
                    <a:ext uri="{9D8B030D-6E8A-4147-A177-3AD203B41FA5}">
                      <a16:colId xmlns:a16="http://schemas.microsoft.com/office/drawing/2014/main" val="20002"/>
                    </a:ext>
                  </a:extLst>
                </a:gridCol>
                <a:gridCol w="1176019">
                  <a:extLst>
                    <a:ext uri="{9D8B030D-6E8A-4147-A177-3AD203B41FA5}">
                      <a16:colId xmlns:a16="http://schemas.microsoft.com/office/drawing/2014/main" val="20003"/>
                    </a:ext>
                  </a:extLst>
                </a:gridCol>
                <a:gridCol w="1261745">
                  <a:extLst>
                    <a:ext uri="{9D8B030D-6E8A-4147-A177-3AD203B41FA5}">
                      <a16:colId xmlns:a16="http://schemas.microsoft.com/office/drawing/2014/main" val="20004"/>
                    </a:ext>
                  </a:extLst>
                </a:gridCol>
                <a:gridCol w="1169035">
                  <a:extLst>
                    <a:ext uri="{9D8B030D-6E8A-4147-A177-3AD203B41FA5}">
                      <a16:colId xmlns:a16="http://schemas.microsoft.com/office/drawing/2014/main" val="20005"/>
                    </a:ext>
                  </a:extLst>
                </a:gridCol>
                <a:gridCol w="1225871">
                  <a:extLst>
                    <a:ext uri="{9D8B030D-6E8A-4147-A177-3AD203B41FA5}">
                      <a16:colId xmlns:a16="http://schemas.microsoft.com/office/drawing/2014/main" val="20006"/>
                    </a:ext>
                  </a:extLst>
                </a:gridCol>
              </a:tblGrid>
              <a:tr h="7676895">
                <a:tc>
                  <a:txBody>
                    <a:bodyPr/>
                    <a:lstStyle/>
                    <a:p>
                      <a:pPr marL="66675" algn="ctr" rtl="0">
                        <a:lnSpc>
                          <a:spcPct val="150000"/>
                        </a:lnSpc>
                        <a:spcBef>
                          <a:spcPts val="125"/>
                        </a:spcBef>
                      </a:pPr>
                      <a:r>
                        <a:rPr lang="en-US" sz="1200" dirty="0">
                          <a:latin typeface="Times New Roman"/>
                          <a:cs typeface="Times New Roman"/>
                        </a:rPr>
                        <a:t>1</a:t>
                      </a:r>
                      <a:r>
                        <a:rPr lang="en-US" sz="1200" baseline="30000" dirty="0">
                          <a:latin typeface="Times New Roman"/>
                          <a:cs typeface="Times New Roman"/>
                        </a:rPr>
                        <a:t>st</a:t>
                      </a:r>
                      <a:r>
                        <a:rPr lang="en-US" sz="1200" dirty="0">
                          <a:latin typeface="Times New Roman"/>
                          <a:cs typeface="Times New Roman"/>
                        </a:rPr>
                        <a:t> August 2023</a:t>
                      </a:r>
                      <a:endParaRPr sz="1200" dirty="0">
                        <a:latin typeface="Times New Roman"/>
                        <a:cs typeface="Times New Roman"/>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algn="ctr" rtl="0">
                        <a:lnSpc>
                          <a:spcPct val="150000"/>
                        </a:lnSpc>
                        <a:spcBef>
                          <a:spcPts val="125"/>
                        </a:spcBef>
                      </a:pPr>
                      <a:r>
                        <a:rPr lang="en-US" sz="1200" dirty="0">
                          <a:latin typeface="Times New Roman"/>
                          <a:cs typeface="Times New Roman"/>
                        </a:rPr>
                        <a:t>Tuesday</a:t>
                      </a:r>
                      <a:endParaRPr sz="1200" dirty="0">
                        <a:latin typeface="Times New Roman"/>
                        <a:cs typeface="Times New Roman"/>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175" algn="ctr">
                        <a:lnSpc>
                          <a:spcPct val="150000"/>
                        </a:lnSpc>
                        <a:spcBef>
                          <a:spcPts val="100"/>
                        </a:spcBef>
                      </a:pPr>
                      <a:r>
                        <a:rPr lang="en-US" sz="1200" dirty="0">
                          <a:latin typeface="Times New Roman"/>
                          <a:cs typeface="Times New Roman"/>
                        </a:rPr>
                        <a:t>Made taglines.</a:t>
                      </a:r>
                      <a:endParaRPr sz="1200" dirty="0">
                        <a:latin typeface="Times New Roman"/>
                        <a:cs typeface="Times New Roman"/>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9525" algn="ctr">
                        <a:lnSpc>
                          <a:spcPct val="150000"/>
                        </a:lnSpc>
                        <a:spcBef>
                          <a:spcPts val="125"/>
                        </a:spcBef>
                      </a:pPr>
                      <a:r>
                        <a:rPr lang="en-US" sz="1200" spc="-10" dirty="0">
                          <a:latin typeface="Times New Roman"/>
                          <a:cs typeface="Times New Roman"/>
                        </a:rPr>
                        <a:t>We made taglines for posts of Etihad Town.  Making taglines is not that easy. It is a very time-consuming kind of work that involves all the attention and a lot of concentration. We can definitely take help from different online websites but we can not rely on anyone them 100%. </a:t>
                      </a:r>
                      <a:endParaRPr sz="1200" dirty="0">
                        <a:latin typeface="Times New Roman"/>
                        <a:cs typeface="Times New Roman"/>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ctr" rtl="0">
                        <a:lnSpc>
                          <a:spcPct val="150000"/>
                        </a:lnSpc>
                        <a:spcBef>
                          <a:spcPts val="795"/>
                        </a:spcBef>
                      </a:pPr>
                      <a:r>
                        <a:rPr lang="en-US" sz="1200" dirty="0">
                          <a:latin typeface="Times New Roman"/>
                          <a:cs typeface="Times New Roman"/>
                        </a:rPr>
                        <a:t>It was not interesting at all. Because we wanted to learn different things but we have always made so many taglines in our university that now making 100 taglines was very boring. </a:t>
                      </a:r>
                      <a:endParaRPr sz="1200" dirty="0">
                        <a:latin typeface="Times New Roman"/>
                        <a:cs typeface="Times New Roman"/>
                      </a:endParaRPr>
                    </a:p>
                  </a:txBody>
                  <a:tcPr marL="0" marR="0" marT="10096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50000"/>
                        </a:lnSpc>
                        <a:spcBef>
                          <a:spcPts val="730"/>
                        </a:spcBef>
                      </a:pPr>
                      <a:r>
                        <a:rPr lang="en-US" sz="1200" dirty="0">
                          <a:latin typeface="Times New Roman"/>
                          <a:cs typeface="Times New Roman"/>
                        </a:rPr>
                        <a:t>They liked our work because we knew how to make tag lines and it helped them a lot Half of their work was done by us and they loved it.  </a:t>
                      </a:r>
                      <a:endParaRPr sz="1200" dirty="0">
                        <a:latin typeface="Times New Roman"/>
                        <a:cs typeface="Times New Roman"/>
                      </a:endParaRPr>
                    </a:p>
                  </a:txBody>
                  <a:tcPr marL="0" marR="0" marT="927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350" marR="104139" algn="ctr" rtl="0">
                        <a:lnSpc>
                          <a:spcPct val="150000"/>
                        </a:lnSpc>
                        <a:spcBef>
                          <a:spcPts val="75"/>
                        </a:spcBef>
                      </a:pPr>
                      <a:r>
                        <a:rPr lang="en-US" sz="1200" dirty="0">
                          <a:latin typeface="Times New Roman"/>
                          <a:cs typeface="Times New Roman"/>
                        </a:rPr>
                        <a:t>Making taglines was very boring we were there to learn new things but there weren't any new things. </a:t>
                      </a:r>
                      <a:endParaRPr sz="1200" dirty="0">
                        <a:latin typeface="Times New Roman"/>
                        <a:cs typeface="Times New Roman"/>
                      </a:endParaRPr>
                    </a:p>
                  </a:txBody>
                  <a:tcPr marL="0" marR="0" marT="952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0"/>
                  </a:ext>
                </a:extLst>
              </a:tr>
            </a:tbl>
          </a:graphicData>
        </a:graphic>
      </p:graphicFrame>
      <p:sp>
        <p:nvSpPr>
          <p:cNvPr id="4" name="Date Placeholder 3">
            <a:extLst>
              <a:ext uri="{FF2B5EF4-FFF2-40B4-BE49-F238E27FC236}">
                <a16:creationId xmlns:a16="http://schemas.microsoft.com/office/drawing/2014/main" id="{29802D42-F25E-A100-B955-1A75F0D641C3}"/>
              </a:ext>
            </a:extLst>
          </p:cNvPr>
          <p:cNvSpPr>
            <a:spLocks noGrp="1"/>
          </p:cNvSpPr>
          <p:nvPr>
            <p:ph type="dt" sz="half" idx="6"/>
          </p:nvPr>
        </p:nvSpPr>
        <p:spPr/>
        <p:txBody>
          <a:bodyPr/>
          <a:lstStyle/>
          <a:p>
            <a:fld id="{E87EF173-3AC4-424A-A897-4BB498A775B3}" type="datetime1">
              <a:rPr lang="en-US" smtClean="0"/>
              <a:t>9/10/23</a:t>
            </a:fld>
            <a:endParaRPr lang="en-US"/>
          </a:p>
        </p:txBody>
      </p:sp>
      <p:sp>
        <p:nvSpPr>
          <p:cNvPr id="5" name="Slide Number Placeholder 4">
            <a:extLst>
              <a:ext uri="{FF2B5EF4-FFF2-40B4-BE49-F238E27FC236}">
                <a16:creationId xmlns:a16="http://schemas.microsoft.com/office/drawing/2014/main" id="{32F98AC0-0ADE-4202-A230-81B810CEA3A4}"/>
              </a:ext>
            </a:extLst>
          </p:cNvPr>
          <p:cNvSpPr>
            <a:spLocks noGrp="1"/>
          </p:cNvSpPr>
          <p:nvPr>
            <p:ph type="sldNum" sz="quarter" idx="7"/>
          </p:nvPr>
        </p:nvSpPr>
        <p:spPr/>
        <p:txBody>
          <a:bodyPr/>
          <a:lstStyle/>
          <a:p>
            <a:fld id="{B6F15528-21DE-4FAA-801E-634DDDAF4B2B}" type="slidenum">
              <a:rPr lang="en-PK" smtClean="0"/>
              <a:t>25</a:t>
            </a:fld>
            <a:endParaRPr lang="en-PK"/>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ext uri="{D42A27DB-BD31-4B8C-83A1-F6EECF244321}">
                <p14:modId xmlns:p14="http://schemas.microsoft.com/office/powerpoint/2010/main" val="2320062796"/>
              </p:ext>
            </p:extLst>
          </p:nvPr>
        </p:nvGraphicFramePr>
        <p:xfrm>
          <a:off x="467042" y="917955"/>
          <a:ext cx="6858631" cy="7235445"/>
        </p:xfrm>
        <a:graphic>
          <a:graphicData uri="http://schemas.openxmlformats.org/drawingml/2006/table">
            <a:tbl>
              <a:tblPr firstRow="1" bandRow="1">
                <a:tableStyleId>{2D5ABB26-0587-4C30-8999-92F81FD0307C}</a:tableStyleId>
              </a:tblPr>
              <a:tblGrid>
                <a:gridCol w="724535">
                  <a:extLst>
                    <a:ext uri="{9D8B030D-6E8A-4147-A177-3AD203B41FA5}">
                      <a16:colId xmlns:a16="http://schemas.microsoft.com/office/drawing/2014/main" val="20000"/>
                    </a:ext>
                  </a:extLst>
                </a:gridCol>
                <a:gridCol w="451484">
                  <a:extLst>
                    <a:ext uri="{9D8B030D-6E8A-4147-A177-3AD203B41FA5}">
                      <a16:colId xmlns:a16="http://schemas.microsoft.com/office/drawing/2014/main" val="20001"/>
                    </a:ext>
                  </a:extLst>
                </a:gridCol>
                <a:gridCol w="995044">
                  <a:extLst>
                    <a:ext uri="{9D8B030D-6E8A-4147-A177-3AD203B41FA5}">
                      <a16:colId xmlns:a16="http://schemas.microsoft.com/office/drawing/2014/main" val="20002"/>
                    </a:ext>
                  </a:extLst>
                </a:gridCol>
                <a:gridCol w="1172844">
                  <a:extLst>
                    <a:ext uri="{9D8B030D-6E8A-4147-A177-3AD203B41FA5}">
                      <a16:colId xmlns:a16="http://schemas.microsoft.com/office/drawing/2014/main" val="20003"/>
                    </a:ext>
                  </a:extLst>
                </a:gridCol>
                <a:gridCol w="1261745">
                  <a:extLst>
                    <a:ext uri="{9D8B030D-6E8A-4147-A177-3AD203B41FA5}">
                      <a16:colId xmlns:a16="http://schemas.microsoft.com/office/drawing/2014/main" val="20004"/>
                    </a:ext>
                  </a:extLst>
                </a:gridCol>
                <a:gridCol w="1169035">
                  <a:extLst>
                    <a:ext uri="{9D8B030D-6E8A-4147-A177-3AD203B41FA5}">
                      <a16:colId xmlns:a16="http://schemas.microsoft.com/office/drawing/2014/main" val="20005"/>
                    </a:ext>
                  </a:extLst>
                </a:gridCol>
                <a:gridCol w="1083944">
                  <a:extLst>
                    <a:ext uri="{9D8B030D-6E8A-4147-A177-3AD203B41FA5}">
                      <a16:colId xmlns:a16="http://schemas.microsoft.com/office/drawing/2014/main" val="20006"/>
                    </a:ext>
                  </a:extLst>
                </a:gridCol>
              </a:tblGrid>
              <a:tr h="7235445">
                <a:tc>
                  <a:txBody>
                    <a:bodyPr/>
                    <a:lstStyle/>
                    <a:p>
                      <a:pPr algn="ctr">
                        <a:lnSpc>
                          <a:spcPct val="150000"/>
                        </a:lnSpc>
                      </a:pPr>
                      <a:r>
                        <a:rPr lang="en-US" sz="1200" dirty="0">
                          <a:latin typeface="Times New Roman" panose="02020603050405020304" pitchFamily="18" charset="0"/>
                          <a:cs typeface="Times New Roman" panose="02020603050405020304" pitchFamily="18" charset="0"/>
                        </a:rPr>
                        <a:t>2</a:t>
                      </a:r>
                      <a:r>
                        <a:rPr lang="en-US" sz="1200" baseline="30000" dirty="0">
                          <a:latin typeface="Times New Roman" panose="02020603050405020304" pitchFamily="18" charset="0"/>
                          <a:cs typeface="Times New Roman" panose="02020603050405020304" pitchFamily="18" charset="0"/>
                        </a:rPr>
                        <a:t>nd</a:t>
                      </a:r>
                      <a:r>
                        <a:rPr lang="en-US" sz="1200" dirty="0">
                          <a:latin typeface="Times New Roman" panose="02020603050405020304" pitchFamily="18" charset="0"/>
                          <a:cs typeface="Times New Roman" panose="02020603050405020304" pitchFamily="18" charset="0"/>
                        </a:rPr>
                        <a:t> August 2023</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ctr" rtl="0">
                        <a:lnSpc>
                          <a:spcPct val="150000"/>
                        </a:lnSpc>
                      </a:pPr>
                      <a:r>
                        <a:rPr lang="en-US" sz="1200" dirty="0">
                          <a:latin typeface="Times New Roman" panose="02020603050405020304" pitchFamily="18" charset="0"/>
                          <a:cs typeface="Times New Roman" panose="02020603050405020304" pitchFamily="18" charset="0"/>
                        </a:rPr>
                        <a:t>Wednesday</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ctr" rtl="0">
                        <a:lnSpc>
                          <a:spcPct val="150000"/>
                        </a:lnSpc>
                      </a:pPr>
                      <a:r>
                        <a:rPr lang="en-US" sz="1200" dirty="0">
                          <a:latin typeface="Times New Roman" panose="02020603050405020304" pitchFamily="18" charset="0"/>
                          <a:cs typeface="Times New Roman" panose="02020603050405020304" pitchFamily="18" charset="0"/>
                        </a:rPr>
                        <a:t>Made taglines and had a little bit knowledge about how they make ads</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ctr" rtl="0">
                        <a:lnSpc>
                          <a:spcPct val="150000"/>
                        </a:lnSpc>
                      </a:pPr>
                      <a:r>
                        <a:rPr lang="en-US" sz="1200" dirty="0">
                          <a:latin typeface="Times New Roman" panose="02020603050405020304" pitchFamily="18" charset="0"/>
                          <a:cs typeface="Times New Roman" panose="02020603050405020304" pitchFamily="18" charset="0"/>
                        </a:rPr>
                        <a:t>Learned that they do not do any shooting stuff they just do all the editing. We found videos from YouTube and other websites and sent them to the editors. They combined them added music and explained the process. </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algn="ctr">
                        <a:lnSpc>
                          <a:spcPct val="150000"/>
                        </a:lnSpc>
                        <a:spcBef>
                          <a:spcPts val="100"/>
                        </a:spcBef>
                      </a:pPr>
                      <a:r>
                        <a:rPr lang="en-US" sz="1200" dirty="0">
                          <a:latin typeface="Times New Roman" panose="02020603050405020304" pitchFamily="18" charset="0"/>
                          <a:cs typeface="Times New Roman" panose="02020603050405020304" pitchFamily="18" charset="0"/>
                        </a:rPr>
                        <a:t>I liked how it is very different from what we think making ads is. Getting knowledge about new things is very interesting. </a:t>
                      </a:r>
                      <a:endParaRPr sz="1200" dirty="0">
                        <a:latin typeface="Times New Roman" panose="02020603050405020304" pitchFamily="18" charset="0"/>
                        <a:cs typeface="Times New Roman" panose="02020603050405020304" pitchFamily="18" charset="0"/>
                      </a:endParaRPr>
                    </a:p>
                  </a:txBody>
                  <a:tcPr marL="0" marR="0" marT="12700" marB="0">
                    <a:lnL w="6350" cap="flat" cmpd="sng" algn="ctr">
                      <a:solidFill>
                        <a:srgbClr val="000000"/>
                      </a:solidFill>
                      <a:prstDash val="solid"/>
                      <a:round/>
                      <a:headEnd type="none" w="med" len="med"/>
                      <a:tailEnd type="none" w="med" len="med"/>
                    </a:lnL>
                    <a:lnR w="6350">
                      <a:solidFill>
                        <a:srgbClr val="000000"/>
                      </a:solidFill>
                      <a:prstDash val="solid"/>
                    </a:lnR>
                    <a:lnT w="6350">
                      <a:solidFill>
                        <a:srgbClr val="000000"/>
                      </a:solidFill>
                      <a:prstDash val="solid"/>
                    </a:lnT>
                    <a:lnB w="6350" cap="flat" cmpd="sng" algn="ctr">
                      <a:solidFill>
                        <a:srgbClr val="000000"/>
                      </a:solidFill>
                      <a:prstDash val="solid"/>
                      <a:round/>
                      <a:headEnd type="none" w="med" len="med"/>
                      <a:tailEnd type="none" w="med" len="med"/>
                    </a:lnB>
                  </a:tcPr>
                </a:tc>
                <a:tc>
                  <a:txBody>
                    <a:bodyPr/>
                    <a:lstStyle/>
                    <a:p>
                      <a:pPr marL="0" algn="ctr" rtl="0">
                        <a:lnSpc>
                          <a:spcPct val="150000"/>
                        </a:lnSpc>
                      </a:pPr>
                      <a:r>
                        <a:rPr lang="en-US" sz="1200" dirty="0">
                          <a:latin typeface="Times New Roman" panose="02020603050405020304" pitchFamily="18" charset="0"/>
                          <a:cs typeface="Times New Roman" panose="02020603050405020304" pitchFamily="18" charset="0"/>
                        </a:rPr>
                        <a:t> they were very friendly and answered our questions as many times as we needed them. They helped us a lot in making the taglines look better. And they also explained each and everything about editing ads.  </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ctr" rtl="0">
                        <a:lnSpc>
                          <a:spcPct val="150000"/>
                        </a:lnSpc>
                      </a:pPr>
                      <a:r>
                        <a:rPr lang="en-US" sz="1200" dirty="0">
                          <a:latin typeface="Times New Roman" panose="02020603050405020304" pitchFamily="18" charset="0"/>
                          <a:cs typeface="Times New Roman" panose="02020603050405020304" pitchFamily="18" charset="0"/>
                        </a:rPr>
                        <a:t>As told before very less area to perform all the tasks. </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0"/>
                  </a:ext>
                </a:extLst>
              </a:tr>
            </a:tbl>
          </a:graphicData>
        </a:graphic>
      </p:graphicFrame>
      <p:sp>
        <p:nvSpPr>
          <p:cNvPr id="4" name="Date Placeholder 3">
            <a:extLst>
              <a:ext uri="{FF2B5EF4-FFF2-40B4-BE49-F238E27FC236}">
                <a16:creationId xmlns:a16="http://schemas.microsoft.com/office/drawing/2014/main" id="{6990AF51-1413-2326-5C7D-2A18B09DF7CA}"/>
              </a:ext>
            </a:extLst>
          </p:cNvPr>
          <p:cNvSpPr>
            <a:spLocks noGrp="1"/>
          </p:cNvSpPr>
          <p:nvPr>
            <p:ph type="dt" sz="half" idx="6"/>
          </p:nvPr>
        </p:nvSpPr>
        <p:spPr/>
        <p:txBody>
          <a:bodyPr/>
          <a:lstStyle/>
          <a:p>
            <a:fld id="{0067E433-2602-1D42-91FE-1DF2334D99F4}" type="datetime1">
              <a:rPr lang="en-US" smtClean="0"/>
              <a:t>9/10/23</a:t>
            </a:fld>
            <a:endParaRPr lang="en-US"/>
          </a:p>
        </p:txBody>
      </p:sp>
      <p:sp>
        <p:nvSpPr>
          <p:cNvPr id="5" name="Slide Number Placeholder 4">
            <a:extLst>
              <a:ext uri="{FF2B5EF4-FFF2-40B4-BE49-F238E27FC236}">
                <a16:creationId xmlns:a16="http://schemas.microsoft.com/office/drawing/2014/main" id="{8F2F8479-84BE-07CE-6C6B-2FD69540DDF2}"/>
              </a:ext>
            </a:extLst>
          </p:cNvPr>
          <p:cNvSpPr>
            <a:spLocks noGrp="1"/>
          </p:cNvSpPr>
          <p:nvPr>
            <p:ph type="sldNum" sz="quarter" idx="7"/>
          </p:nvPr>
        </p:nvSpPr>
        <p:spPr/>
        <p:txBody>
          <a:bodyPr/>
          <a:lstStyle/>
          <a:p>
            <a:fld id="{B6F15528-21DE-4FAA-801E-634DDDAF4B2B}" type="slidenum">
              <a:rPr lang="en-PK" smtClean="0"/>
              <a:t>26</a:t>
            </a:fld>
            <a:endParaRPr lang="en-PK"/>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object 4"/>
          <p:cNvGraphicFramePr>
            <a:graphicFrameLocks noGrp="1"/>
          </p:cNvGraphicFramePr>
          <p:nvPr>
            <p:extLst>
              <p:ext uri="{D42A27DB-BD31-4B8C-83A1-F6EECF244321}">
                <p14:modId xmlns:p14="http://schemas.microsoft.com/office/powerpoint/2010/main" val="44018055"/>
              </p:ext>
            </p:extLst>
          </p:nvPr>
        </p:nvGraphicFramePr>
        <p:xfrm>
          <a:off x="456884" y="762000"/>
          <a:ext cx="6858631" cy="6876606"/>
        </p:xfrm>
        <a:graphic>
          <a:graphicData uri="http://schemas.openxmlformats.org/drawingml/2006/table">
            <a:tbl>
              <a:tblPr firstRow="1" bandRow="1">
                <a:tableStyleId>{2D5ABB26-0587-4C30-8999-92F81FD0307C}</a:tableStyleId>
              </a:tblPr>
              <a:tblGrid>
                <a:gridCol w="724535">
                  <a:extLst>
                    <a:ext uri="{9D8B030D-6E8A-4147-A177-3AD203B41FA5}">
                      <a16:colId xmlns:a16="http://schemas.microsoft.com/office/drawing/2014/main" val="20000"/>
                    </a:ext>
                  </a:extLst>
                </a:gridCol>
                <a:gridCol w="451484">
                  <a:extLst>
                    <a:ext uri="{9D8B030D-6E8A-4147-A177-3AD203B41FA5}">
                      <a16:colId xmlns:a16="http://schemas.microsoft.com/office/drawing/2014/main" val="20001"/>
                    </a:ext>
                  </a:extLst>
                </a:gridCol>
                <a:gridCol w="995044">
                  <a:extLst>
                    <a:ext uri="{9D8B030D-6E8A-4147-A177-3AD203B41FA5}">
                      <a16:colId xmlns:a16="http://schemas.microsoft.com/office/drawing/2014/main" val="20002"/>
                    </a:ext>
                  </a:extLst>
                </a:gridCol>
                <a:gridCol w="1172844">
                  <a:extLst>
                    <a:ext uri="{9D8B030D-6E8A-4147-A177-3AD203B41FA5}">
                      <a16:colId xmlns:a16="http://schemas.microsoft.com/office/drawing/2014/main" val="20003"/>
                    </a:ext>
                  </a:extLst>
                </a:gridCol>
                <a:gridCol w="1261745">
                  <a:extLst>
                    <a:ext uri="{9D8B030D-6E8A-4147-A177-3AD203B41FA5}">
                      <a16:colId xmlns:a16="http://schemas.microsoft.com/office/drawing/2014/main" val="20004"/>
                    </a:ext>
                  </a:extLst>
                </a:gridCol>
                <a:gridCol w="1169035">
                  <a:extLst>
                    <a:ext uri="{9D8B030D-6E8A-4147-A177-3AD203B41FA5}">
                      <a16:colId xmlns:a16="http://schemas.microsoft.com/office/drawing/2014/main" val="20005"/>
                    </a:ext>
                  </a:extLst>
                </a:gridCol>
                <a:gridCol w="1083944">
                  <a:extLst>
                    <a:ext uri="{9D8B030D-6E8A-4147-A177-3AD203B41FA5}">
                      <a16:colId xmlns:a16="http://schemas.microsoft.com/office/drawing/2014/main" val="20006"/>
                    </a:ext>
                  </a:extLst>
                </a:gridCol>
              </a:tblGrid>
              <a:tr h="5619368">
                <a:tc>
                  <a:txBody>
                    <a:bodyPr/>
                    <a:lstStyle/>
                    <a:p>
                      <a:pPr algn="ctr">
                        <a:lnSpc>
                          <a:spcPct val="150000"/>
                        </a:lnSpc>
                      </a:pPr>
                      <a:r>
                        <a:rPr lang="en-US" sz="1200" dirty="0">
                          <a:latin typeface="Times New Roman" panose="02020603050405020304" pitchFamily="18" charset="0"/>
                          <a:cs typeface="Times New Roman" panose="02020603050405020304" pitchFamily="18" charset="0"/>
                        </a:rPr>
                        <a:t>5</a:t>
                      </a:r>
                      <a:r>
                        <a:rPr lang="en-US" sz="1200" baseline="30000" dirty="0">
                          <a:latin typeface="Times New Roman" panose="02020603050405020304" pitchFamily="18" charset="0"/>
                          <a:cs typeface="Times New Roman" panose="02020603050405020304" pitchFamily="18" charset="0"/>
                        </a:rPr>
                        <a:t>th</a:t>
                      </a:r>
                      <a:r>
                        <a:rPr lang="en-US" sz="1200" dirty="0">
                          <a:latin typeface="Times New Roman" panose="02020603050405020304" pitchFamily="18" charset="0"/>
                          <a:cs typeface="Times New Roman" panose="02020603050405020304" pitchFamily="18" charset="0"/>
                        </a:rPr>
                        <a:t> August 2023</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ctr" rtl="0">
                        <a:lnSpc>
                          <a:spcPct val="150000"/>
                        </a:lnSpc>
                      </a:pPr>
                      <a:r>
                        <a:rPr lang="en-US" sz="1200" dirty="0">
                          <a:latin typeface="Times New Roman" panose="02020603050405020304" pitchFamily="18" charset="0"/>
                          <a:cs typeface="Times New Roman" panose="02020603050405020304" pitchFamily="18" charset="0"/>
                        </a:rPr>
                        <a:t>Saturday </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ctr" rtl="0">
                        <a:lnSpc>
                          <a:spcPct val="150000"/>
                        </a:lnSpc>
                      </a:pPr>
                      <a:r>
                        <a:rPr lang="en-US" sz="1200" dirty="0">
                          <a:latin typeface="Times New Roman" panose="02020603050405020304" pitchFamily="18" charset="0"/>
                          <a:cs typeface="Times New Roman" panose="02020603050405020304" pitchFamily="18" charset="0"/>
                        </a:rPr>
                        <a:t>Meeting with boss. Script writing.  </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l" rtl="0">
                        <a:lnSpc>
                          <a:spcPct val="150000"/>
                        </a:lnSpc>
                      </a:pPr>
                      <a:r>
                        <a:rPr lang="en-US" sz="1200" dirty="0">
                          <a:latin typeface="Times New Roman" panose="02020603050405020304" pitchFamily="18" charset="0"/>
                          <a:cs typeface="Times New Roman" panose="02020603050405020304" pitchFamily="18" charset="0"/>
                        </a:rPr>
                        <a:t>We had a meeting with our boss he asked us how is everything going on we clicked pictures with him and at the end, he described how this industry works. </a:t>
                      </a:r>
                    </a:p>
                    <a:p>
                      <a:pPr marL="0" algn="l" rtl="0">
                        <a:lnSpc>
                          <a:spcPct val="150000"/>
                        </a:lnSpc>
                      </a:pPr>
                      <a:r>
                        <a:rPr lang="en-US" sz="1200" dirty="0">
                          <a:latin typeface="Times New Roman" panose="02020603050405020304" pitchFamily="18" charset="0"/>
                          <a:cs typeface="Times New Roman" panose="02020603050405020304" pitchFamily="18" charset="0"/>
                        </a:rPr>
                        <a:t>Then we wrote a jingle for Road Master. </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marR="170815" algn="just">
                        <a:lnSpc>
                          <a:spcPct val="150000"/>
                        </a:lnSpc>
                        <a:spcBef>
                          <a:spcPts val="105"/>
                        </a:spcBef>
                      </a:pPr>
                      <a:r>
                        <a:rPr lang="en-US" sz="1200" dirty="0">
                          <a:latin typeface="Times New Roman" panose="02020603050405020304" pitchFamily="18" charset="0"/>
                          <a:cs typeface="Times New Roman" panose="02020603050405020304" pitchFamily="18" charset="0"/>
                        </a:rPr>
                        <a:t>Meeting with Sir Yousaf was great as we learned a lot about different aspects of life not only work but also about life. </a:t>
                      </a:r>
                    </a:p>
                    <a:p>
                      <a:pPr marL="66675" marR="170815" algn="just">
                        <a:lnSpc>
                          <a:spcPct val="150000"/>
                        </a:lnSpc>
                        <a:spcBef>
                          <a:spcPts val="105"/>
                        </a:spcBef>
                      </a:pPr>
                      <a:r>
                        <a:rPr lang="en-US" sz="1200" dirty="0">
                          <a:latin typeface="Times New Roman" panose="02020603050405020304" pitchFamily="18" charset="0"/>
                          <a:cs typeface="Times New Roman" panose="02020603050405020304" pitchFamily="18" charset="0"/>
                        </a:rPr>
                        <a:t>After our meeting, we wrote 1 jingle for Road Master busses for their TV commercial. </a:t>
                      </a:r>
                    </a:p>
                    <a:p>
                      <a:pPr marL="66675" marR="170815" lvl="0" indent="0" algn="just" defTabSz="914400" rtl="0" eaLnBrk="1" fontAlgn="auto" latinLnBrk="0" hangingPunct="1">
                        <a:lnSpc>
                          <a:spcPct val="150000"/>
                        </a:lnSpc>
                        <a:spcBef>
                          <a:spcPts val="105"/>
                        </a:spcBef>
                        <a:spcAft>
                          <a:spcPts val="0"/>
                        </a:spcAft>
                        <a:buClrTx/>
                        <a:buSzTx/>
                        <a:buFontTx/>
                        <a:buNone/>
                        <a:tabLst/>
                        <a:defRPr/>
                      </a:pPr>
                      <a:r>
                        <a:rPr lang="en-US" sz="1200" dirty="0">
                          <a:latin typeface="Times New Roman" panose="02020603050405020304" pitchFamily="18" charset="0"/>
                          <a:cs typeface="Times New Roman" panose="02020603050405020304" pitchFamily="18" charset="0"/>
                        </a:rPr>
                        <a:t>Writing for Road Master was a great opportunity because they are one of the biggest clients of marshmallow. </a:t>
                      </a:r>
                    </a:p>
                    <a:p>
                      <a:pPr marL="66675" marR="170815" algn="just">
                        <a:lnSpc>
                          <a:spcPct val="150000"/>
                        </a:lnSpc>
                        <a:spcBef>
                          <a:spcPts val="105"/>
                        </a:spcBef>
                      </a:pPr>
                      <a:endParaRPr sz="1200" dirty="0">
                        <a:latin typeface="Times New Roman" panose="02020603050405020304" pitchFamily="18" charset="0"/>
                        <a:cs typeface="Times New Roman" panose="02020603050405020304" pitchFamily="18" charset="0"/>
                      </a:endParaRPr>
                    </a:p>
                  </a:txBody>
                  <a:tcPr marL="0" marR="0" marT="1333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l" rtl="0">
                        <a:lnSpc>
                          <a:spcPct val="150000"/>
                        </a:lnSpc>
                      </a:pPr>
                      <a:r>
                        <a:rPr lang="en-US" sz="1200" dirty="0">
                          <a:latin typeface="Times New Roman" panose="02020603050405020304" pitchFamily="18" charset="0"/>
                          <a:cs typeface="Times New Roman" panose="02020603050405020304" pitchFamily="18" charset="0"/>
                        </a:rPr>
                        <a:t>Ma’am Errum was leading us with that and she loved it. Her great words were a great help for all of us. </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l" rtl="0">
                        <a:lnSpc>
                          <a:spcPct val="150000"/>
                        </a:lnSpc>
                      </a:pPr>
                      <a:r>
                        <a:rPr lang="en-US" sz="1200" dirty="0">
                          <a:latin typeface="Times New Roman" panose="02020603050405020304" pitchFamily="18" charset="0"/>
                          <a:cs typeface="Times New Roman" panose="02020603050405020304" pitchFamily="18" charset="0"/>
                        </a:rPr>
                        <a:t>Everything was perfectly fine. </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0"/>
                  </a:ext>
                </a:extLst>
              </a:tr>
            </a:tbl>
          </a:graphicData>
        </a:graphic>
      </p:graphicFrame>
      <p:sp>
        <p:nvSpPr>
          <p:cNvPr id="5" name="Date Placeholder 4">
            <a:extLst>
              <a:ext uri="{FF2B5EF4-FFF2-40B4-BE49-F238E27FC236}">
                <a16:creationId xmlns:a16="http://schemas.microsoft.com/office/drawing/2014/main" id="{4EC1C703-A9B0-AE4A-F51B-B2175ABD8E3E}"/>
              </a:ext>
            </a:extLst>
          </p:cNvPr>
          <p:cNvSpPr>
            <a:spLocks noGrp="1"/>
          </p:cNvSpPr>
          <p:nvPr>
            <p:ph type="dt" sz="half" idx="6"/>
          </p:nvPr>
        </p:nvSpPr>
        <p:spPr/>
        <p:txBody>
          <a:bodyPr/>
          <a:lstStyle/>
          <a:p>
            <a:fld id="{D9343634-69AE-D84D-A89E-75B87886271F}" type="datetime1">
              <a:rPr lang="en-US" smtClean="0"/>
              <a:t>9/10/23</a:t>
            </a:fld>
            <a:endParaRPr lang="en-US"/>
          </a:p>
        </p:txBody>
      </p:sp>
      <p:sp>
        <p:nvSpPr>
          <p:cNvPr id="6" name="Slide Number Placeholder 5">
            <a:extLst>
              <a:ext uri="{FF2B5EF4-FFF2-40B4-BE49-F238E27FC236}">
                <a16:creationId xmlns:a16="http://schemas.microsoft.com/office/drawing/2014/main" id="{EF584566-F690-5FB8-1B5C-F28B475E731A}"/>
              </a:ext>
            </a:extLst>
          </p:cNvPr>
          <p:cNvSpPr>
            <a:spLocks noGrp="1"/>
          </p:cNvSpPr>
          <p:nvPr>
            <p:ph type="sldNum" sz="quarter" idx="7"/>
          </p:nvPr>
        </p:nvSpPr>
        <p:spPr/>
        <p:txBody>
          <a:bodyPr/>
          <a:lstStyle/>
          <a:p>
            <a:fld id="{B6F15528-21DE-4FAA-801E-634DDDAF4B2B}" type="slidenum">
              <a:rPr lang="en-PK" smtClean="0"/>
              <a:t>27</a:t>
            </a:fld>
            <a:endParaRPr lang="en-PK"/>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ext uri="{D42A27DB-BD31-4B8C-83A1-F6EECF244321}">
                <p14:modId xmlns:p14="http://schemas.microsoft.com/office/powerpoint/2010/main" val="1478719864"/>
              </p:ext>
            </p:extLst>
          </p:nvPr>
        </p:nvGraphicFramePr>
        <p:xfrm>
          <a:off x="467042" y="1108455"/>
          <a:ext cx="6858631" cy="5179251"/>
        </p:xfrm>
        <a:graphic>
          <a:graphicData uri="http://schemas.openxmlformats.org/drawingml/2006/table">
            <a:tbl>
              <a:tblPr firstRow="1" bandRow="1">
                <a:tableStyleId>{2D5ABB26-0587-4C30-8999-92F81FD0307C}</a:tableStyleId>
              </a:tblPr>
              <a:tblGrid>
                <a:gridCol w="724535">
                  <a:extLst>
                    <a:ext uri="{9D8B030D-6E8A-4147-A177-3AD203B41FA5}">
                      <a16:colId xmlns:a16="http://schemas.microsoft.com/office/drawing/2014/main" val="20000"/>
                    </a:ext>
                  </a:extLst>
                </a:gridCol>
                <a:gridCol w="451484">
                  <a:extLst>
                    <a:ext uri="{9D8B030D-6E8A-4147-A177-3AD203B41FA5}">
                      <a16:colId xmlns:a16="http://schemas.microsoft.com/office/drawing/2014/main" val="20001"/>
                    </a:ext>
                  </a:extLst>
                </a:gridCol>
                <a:gridCol w="995044">
                  <a:extLst>
                    <a:ext uri="{9D8B030D-6E8A-4147-A177-3AD203B41FA5}">
                      <a16:colId xmlns:a16="http://schemas.microsoft.com/office/drawing/2014/main" val="20002"/>
                    </a:ext>
                  </a:extLst>
                </a:gridCol>
                <a:gridCol w="1172844">
                  <a:extLst>
                    <a:ext uri="{9D8B030D-6E8A-4147-A177-3AD203B41FA5}">
                      <a16:colId xmlns:a16="http://schemas.microsoft.com/office/drawing/2014/main" val="20003"/>
                    </a:ext>
                  </a:extLst>
                </a:gridCol>
                <a:gridCol w="1261745">
                  <a:extLst>
                    <a:ext uri="{9D8B030D-6E8A-4147-A177-3AD203B41FA5}">
                      <a16:colId xmlns:a16="http://schemas.microsoft.com/office/drawing/2014/main" val="20004"/>
                    </a:ext>
                  </a:extLst>
                </a:gridCol>
                <a:gridCol w="1169035">
                  <a:extLst>
                    <a:ext uri="{9D8B030D-6E8A-4147-A177-3AD203B41FA5}">
                      <a16:colId xmlns:a16="http://schemas.microsoft.com/office/drawing/2014/main" val="20005"/>
                    </a:ext>
                  </a:extLst>
                </a:gridCol>
                <a:gridCol w="1083944">
                  <a:extLst>
                    <a:ext uri="{9D8B030D-6E8A-4147-A177-3AD203B41FA5}">
                      <a16:colId xmlns:a16="http://schemas.microsoft.com/office/drawing/2014/main" val="20006"/>
                    </a:ext>
                  </a:extLst>
                </a:gridCol>
              </a:tblGrid>
              <a:tr h="3839210">
                <a:tc>
                  <a:txBody>
                    <a:bodyPr/>
                    <a:lstStyle/>
                    <a:p>
                      <a:pPr marL="0" algn="ctr" rtl="0">
                        <a:lnSpc>
                          <a:spcPct val="150000"/>
                        </a:lnSpc>
                      </a:pPr>
                      <a:r>
                        <a:rPr lang="en-US" sz="1200" dirty="0">
                          <a:latin typeface="Times New Roman"/>
                          <a:cs typeface="Times New Roman"/>
                        </a:rPr>
                        <a:t>8</a:t>
                      </a:r>
                      <a:r>
                        <a:rPr lang="en-US" sz="1200" baseline="30000" dirty="0">
                          <a:latin typeface="Times New Roman"/>
                          <a:cs typeface="Times New Roman"/>
                        </a:rPr>
                        <a:t>th</a:t>
                      </a:r>
                      <a:r>
                        <a:rPr lang="en-US" sz="1200" dirty="0">
                          <a:latin typeface="Times New Roman"/>
                          <a:cs typeface="Times New Roman"/>
                        </a:rPr>
                        <a:t> August 2023</a:t>
                      </a:r>
                      <a:endParaRPr sz="1200" dirty="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ctr" rtl="0">
                        <a:lnSpc>
                          <a:spcPct val="150000"/>
                        </a:lnSpc>
                      </a:pPr>
                      <a:r>
                        <a:rPr lang="en-US" sz="1200" dirty="0">
                          <a:latin typeface="Times New Roman" panose="02020603050405020304" pitchFamily="18" charset="0"/>
                          <a:cs typeface="Times New Roman" panose="02020603050405020304" pitchFamily="18" charset="0"/>
                        </a:rPr>
                        <a:t>Tuesday</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Watching best TVCs and </a:t>
                      </a:r>
                      <a:r>
                        <a:rPr lang="en-GB" sz="1200" dirty="0" err="1">
                          <a:solidFill>
                            <a:schemeClr val="tx1"/>
                          </a:solidFill>
                          <a:effectLst/>
                          <a:latin typeface="Times New Roman" panose="02020603050405020304" pitchFamily="18" charset="0"/>
                          <a:ea typeface="+mn-ea"/>
                          <a:cs typeface="Times New Roman" panose="02020603050405020304" pitchFamily="18" charset="0"/>
                        </a:rPr>
                        <a:t>analyze</a:t>
                      </a:r>
                      <a:r>
                        <a:rPr lang="en-GB" sz="1200" dirty="0">
                          <a:solidFill>
                            <a:schemeClr val="tx1"/>
                          </a:solidFill>
                          <a:effectLst/>
                          <a:latin typeface="Times New Roman" panose="02020603050405020304" pitchFamily="18" charset="0"/>
                          <a:ea typeface="+mn-ea"/>
                          <a:cs typeface="Times New Roman" panose="02020603050405020304" pitchFamily="18" charset="0"/>
                        </a:rPr>
                        <a:t> its content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Best Pakistani ads of all time mainly focused on how some of them are Thought-provoking and emotionally connected to their audience. Content is now designed based on the liking of </a:t>
                      </a:r>
                      <a:endParaRPr lang="en-GB" sz="1200" dirty="0">
                        <a:effectLst/>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youth we can also say that trendy things are more appealing if they are presented beautifully.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50000"/>
                        </a:lnSpc>
                      </a:pPr>
                      <a:r>
                        <a:rPr lang="en-GB" sz="1200" dirty="0">
                          <a:solidFill>
                            <a:schemeClr val="tx1"/>
                          </a:solidFill>
                          <a:effectLst/>
                          <a:latin typeface="Times New Roman" panose="02020603050405020304" pitchFamily="18" charset="0"/>
                          <a:ea typeface="+mn-ea"/>
                          <a:cs typeface="Times New Roman" panose="02020603050405020304" pitchFamily="18" charset="0"/>
                        </a:rPr>
                        <a:t>It was not something new to watch TV commercials but being observant is something new I have learned. </a:t>
                      </a:r>
                      <a:endParaRPr lang="en-GB" sz="1200" dirty="0">
                        <a:effectLst/>
                        <a:latin typeface="Times New Roman" panose="02020603050405020304" pitchFamily="18" charset="0"/>
                        <a:cs typeface="Times New Roman" panose="02020603050405020304" pitchFamily="18" charset="0"/>
                      </a:endParaRPr>
                    </a:p>
                    <a:p>
                      <a:pPr algn="ctr">
                        <a:lnSpc>
                          <a:spcPct val="150000"/>
                        </a:lnSpc>
                      </a:pPr>
                      <a:r>
                        <a:rPr lang="en-GB" sz="1200" dirty="0">
                          <a:solidFill>
                            <a:schemeClr val="tx1"/>
                          </a:solidFill>
                          <a:effectLst/>
                          <a:latin typeface="Times New Roman" panose="02020603050405020304" pitchFamily="18" charset="0"/>
                          <a:ea typeface="+mn-ea"/>
                          <a:cs typeface="Times New Roman" panose="02020603050405020304" pitchFamily="18" charset="0"/>
                        </a:rPr>
                        <a:t>It is necessary to focus on each point. </a:t>
                      </a:r>
                      <a:endParaRPr lang="en-GB" sz="1200" dirty="0">
                        <a:effectLst/>
                        <a:latin typeface="Times New Roman" panose="02020603050405020304" pitchFamily="18" charset="0"/>
                        <a:cs typeface="Times New Roman" panose="02020603050405020304" pitchFamily="18" charset="0"/>
                      </a:endParaRPr>
                    </a:p>
                    <a:p>
                      <a:pPr marL="66675" algn="ctr" rtl="0">
                        <a:lnSpc>
                          <a:spcPct val="150000"/>
                        </a:lnSpc>
                        <a:spcBef>
                          <a:spcPts val="125"/>
                        </a:spcBef>
                      </a:pPr>
                      <a:endParaRPr sz="1200" dirty="0">
                        <a:latin typeface="Times New Roman" panose="02020603050405020304" pitchFamily="18" charset="0"/>
                        <a:cs typeface="Times New Roman" panose="02020603050405020304" pitchFamily="18" charset="0"/>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 realized how brands are now using the approach of adding human interest in their product-selling campaigns. Culture should be the main priority  </a:t>
                      </a:r>
                      <a:endParaRPr lang="en-GB" sz="1200" dirty="0">
                        <a:effectLst/>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While designing any campaign a good advertiser should also keep in view values, ethics, and religious factors.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sz="1200" b="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In the future if I am going to be in an advertising agency it's necessary to remember these certain points because your sixer can bounce back at any time.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sz="1200" dirty="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0"/>
                  </a:ext>
                </a:extLst>
              </a:tr>
            </a:tbl>
          </a:graphicData>
        </a:graphic>
      </p:graphicFrame>
      <p:sp>
        <p:nvSpPr>
          <p:cNvPr id="4" name="Date Placeholder 3">
            <a:extLst>
              <a:ext uri="{FF2B5EF4-FFF2-40B4-BE49-F238E27FC236}">
                <a16:creationId xmlns:a16="http://schemas.microsoft.com/office/drawing/2014/main" id="{C7A13A25-DAB1-29C4-709D-25695F0A61DE}"/>
              </a:ext>
            </a:extLst>
          </p:cNvPr>
          <p:cNvSpPr>
            <a:spLocks noGrp="1"/>
          </p:cNvSpPr>
          <p:nvPr>
            <p:ph type="dt" sz="half" idx="6"/>
          </p:nvPr>
        </p:nvSpPr>
        <p:spPr/>
        <p:txBody>
          <a:bodyPr/>
          <a:lstStyle/>
          <a:p>
            <a:fld id="{CDE23C92-3E9F-F543-9FCD-3F67E0DE5FF6}" type="datetime1">
              <a:rPr lang="en-US" smtClean="0"/>
              <a:t>9/10/23</a:t>
            </a:fld>
            <a:endParaRPr lang="en-US"/>
          </a:p>
        </p:txBody>
      </p:sp>
      <p:sp>
        <p:nvSpPr>
          <p:cNvPr id="5" name="Slide Number Placeholder 4">
            <a:extLst>
              <a:ext uri="{FF2B5EF4-FFF2-40B4-BE49-F238E27FC236}">
                <a16:creationId xmlns:a16="http://schemas.microsoft.com/office/drawing/2014/main" id="{46E21068-DA92-E7F6-85B1-541997C9CDF6}"/>
              </a:ext>
            </a:extLst>
          </p:cNvPr>
          <p:cNvSpPr>
            <a:spLocks noGrp="1"/>
          </p:cNvSpPr>
          <p:nvPr>
            <p:ph type="sldNum" sz="quarter" idx="7"/>
          </p:nvPr>
        </p:nvSpPr>
        <p:spPr/>
        <p:txBody>
          <a:bodyPr/>
          <a:lstStyle/>
          <a:p>
            <a:fld id="{B6F15528-21DE-4FAA-801E-634DDDAF4B2B}" type="slidenum">
              <a:rPr lang="en-PK" smtClean="0"/>
              <a:t>28</a:t>
            </a:fld>
            <a:endParaRPr lang="en-PK"/>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ext uri="{D42A27DB-BD31-4B8C-83A1-F6EECF244321}">
                <p14:modId xmlns:p14="http://schemas.microsoft.com/office/powerpoint/2010/main" val="1504197075"/>
              </p:ext>
            </p:extLst>
          </p:nvPr>
        </p:nvGraphicFramePr>
        <p:xfrm>
          <a:off x="467042" y="917955"/>
          <a:ext cx="6858631" cy="4378960"/>
        </p:xfrm>
        <a:graphic>
          <a:graphicData uri="http://schemas.openxmlformats.org/drawingml/2006/table">
            <a:tbl>
              <a:tblPr firstRow="1" bandRow="1">
                <a:tableStyleId>{2D5ABB26-0587-4C30-8999-92F81FD0307C}</a:tableStyleId>
              </a:tblPr>
              <a:tblGrid>
                <a:gridCol w="724535">
                  <a:extLst>
                    <a:ext uri="{9D8B030D-6E8A-4147-A177-3AD203B41FA5}">
                      <a16:colId xmlns:a16="http://schemas.microsoft.com/office/drawing/2014/main" val="20000"/>
                    </a:ext>
                  </a:extLst>
                </a:gridCol>
                <a:gridCol w="451484">
                  <a:extLst>
                    <a:ext uri="{9D8B030D-6E8A-4147-A177-3AD203B41FA5}">
                      <a16:colId xmlns:a16="http://schemas.microsoft.com/office/drawing/2014/main" val="20001"/>
                    </a:ext>
                  </a:extLst>
                </a:gridCol>
                <a:gridCol w="995044">
                  <a:extLst>
                    <a:ext uri="{9D8B030D-6E8A-4147-A177-3AD203B41FA5}">
                      <a16:colId xmlns:a16="http://schemas.microsoft.com/office/drawing/2014/main" val="20002"/>
                    </a:ext>
                  </a:extLst>
                </a:gridCol>
                <a:gridCol w="1172844">
                  <a:extLst>
                    <a:ext uri="{9D8B030D-6E8A-4147-A177-3AD203B41FA5}">
                      <a16:colId xmlns:a16="http://schemas.microsoft.com/office/drawing/2014/main" val="20003"/>
                    </a:ext>
                  </a:extLst>
                </a:gridCol>
                <a:gridCol w="1261745">
                  <a:extLst>
                    <a:ext uri="{9D8B030D-6E8A-4147-A177-3AD203B41FA5}">
                      <a16:colId xmlns:a16="http://schemas.microsoft.com/office/drawing/2014/main" val="20004"/>
                    </a:ext>
                  </a:extLst>
                </a:gridCol>
                <a:gridCol w="1169035">
                  <a:extLst>
                    <a:ext uri="{9D8B030D-6E8A-4147-A177-3AD203B41FA5}">
                      <a16:colId xmlns:a16="http://schemas.microsoft.com/office/drawing/2014/main" val="20005"/>
                    </a:ext>
                  </a:extLst>
                </a:gridCol>
                <a:gridCol w="1083944">
                  <a:extLst>
                    <a:ext uri="{9D8B030D-6E8A-4147-A177-3AD203B41FA5}">
                      <a16:colId xmlns:a16="http://schemas.microsoft.com/office/drawing/2014/main" val="20006"/>
                    </a:ext>
                  </a:extLst>
                </a:gridCol>
              </a:tblGrid>
              <a:tr h="4378960">
                <a:tc>
                  <a:txBody>
                    <a:bodyPr/>
                    <a:lstStyle/>
                    <a:p>
                      <a:pPr marL="66675" algn="ctr" rtl="0">
                        <a:lnSpc>
                          <a:spcPct val="150000"/>
                        </a:lnSpc>
                        <a:spcBef>
                          <a:spcPts val="125"/>
                        </a:spcBef>
                      </a:pPr>
                      <a:r>
                        <a:rPr lang="en-US" sz="1200" dirty="0">
                          <a:latin typeface="Times New Roman" panose="02020603050405020304" pitchFamily="18" charset="0"/>
                          <a:cs typeface="Times New Roman" panose="02020603050405020304" pitchFamily="18" charset="0"/>
                        </a:rPr>
                        <a:t>9</a:t>
                      </a:r>
                      <a:r>
                        <a:rPr lang="en-US" sz="1200" baseline="30000" dirty="0">
                          <a:latin typeface="Times New Roman" panose="02020603050405020304" pitchFamily="18" charset="0"/>
                          <a:cs typeface="Times New Roman" panose="02020603050405020304" pitchFamily="18" charset="0"/>
                        </a:rPr>
                        <a:t>th</a:t>
                      </a:r>
                      <a:r>
                        <a:rPr lang="en-US" sz="1200" dirty="0">
                          <a:latin typeface="Times New Roman" panose="02020603050405020304" pitchFamily="18" charset="0"/>
                          <a:cs typeface="Times New Roman" panose="02020603050405020304" pitchFamily="18" charset="0"/>
                        </a:rPr>
                        <a:t> August 2023</a:t>
                      </a:r>
                      <a:endParaRPr sz="1200" dirty="0">
                        <a:latin typeface="Times New Roman" panose="02020603050405020304" pitchFamily="18" charset="0"/>
                        <a:cs typeface="Times New Roman" panose="02020603050405020304" pitchFamily="18" charset="0"/>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algn="ctr">
                        <a:lnSpc>
                          <a:spcPct val="150000"/>
                        </a:lnSpc>
                        <a:spcBef>
                          <a:spcPts val="125"/>
                        </a:spcBef>
                      </a:pPr>
                      <a:r>
                        <a:rPr lang="en-US" sz="1200" spc="-25" dirty="0">
                          <a:latin typeface="Times New Roman" panose="02020603050405020304" pitchFamily="18" charset="0"/>
                          <a:cs typeface="Times New Roman" panose="02020603050405020304" pitchFamily="18" charset="0"/>
                        </a:rPr>
                        <a:t>Wednesday</a:t>
                      </a:r>
                      <a:endParaRPr sz="1200" dirty="0">
                        <a:latin typeface="Times New Roman" panose="02020603050405020304" pitchFamily="18" charset="0"/>
                        <a:cs typeface="Times New Roman" panose="02020603050405020304" pitchFamily="18" charset="0"/>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175" marR="0" lvl="0" indent="0" algn="ctr" defTabSz="914400" eaLnBrk="1" fontAlgn="auto" latinLnBrk="0" hangingPunct="1">
                        <a:lnSpc>
                          <a:spcPct val="150000"/>
                        </a:lnSpc>
                        <a:spcBef>
                          <a:spcPts val="125"/>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Marketing strategies and segments </a:t>
                      </a:r>
                      <a:endParaRPr lang="en-GB" sz="1200" dirty="0">
                        <a:effectLst/>
                        <a:latin typeface="Times New Roman" panose="02020603050405020304" pitchFamily="18" charset="0"/>
                        <a:cs typeface="Times New Roman" panose="02020603050405020304" pitchFamily="18" charset="0"/>
                      </a:endParaRPr>
                    </a:p>
                    <a:p>
                      <a:pPr marL="3175" algn="ctr">
                        <a:lnSpc>
                          <a:spcPct val="150000"/>
                        </a:lnSpc>
                        <a:spcBef>
                          <a:spcPts val="125"/>
                        </a:spcBef>
                      </a:pPr>
                      <a:endParaRPr sz="1200" dirty="0">
                        <a:latin typeface="Times New Roman" panose="02020603050405020304" pitchFamily="18" charset="0"/>
                        <a:cs typeface="Times New Roman" panose="02020603050405020304" pitchFamily="18" charset="0"/>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6675" marR="0" lvl="0" indent="0" algn="ctr" defTabSz="914400" rtl="0" eaLnBrk="1" fontAlgn="auto" latinLnBrk="0" hangingPunct="1">
                        <a:lnSpc>
                          <a:spcPct val="150000"/>
                        </a:lnSpc>
                        <a:spcBef>
                          <a:spcPts val="125"/>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 read blogs and articles related to marketing strategies and how it is important to know about your marketing strategy before launching any brand.</a:t>
                      </a:r>
                      <a:endParaRPr lang="en-GB" sz="1200" dirty="0">
                        <a:effectLst/>
                        <a:latin typeface="Times New Roman" panose="02020603050405020304" pitchFamily="18" charset="0"/>
                        <a:cs typeface="Times New Roman" panose="02020603050405020304" pitchFamily="18" charset="0"/>
                      </a:endParaRPr>
                    </a:p>
                    <a:p>
                      <a:pPr marL="66675" algn="ctr" rtl="0">
                        <a:lnSpc>
                          <a:spcPct val="150000"/>
                        </a:lnSpc>
                        <a:spcBef>
                          <a:spcPts val="125"/>
                        </a:spcBef>
                      </a:pPr>
                      <a:endParaRPr lang="en-GB" sz="1200" dirty="0">
                        <a:latin typeface="Times New Roman" panose="02020603050405020304" pitchFamily="18" charset="0"/>
                        <a:cs typeface="Times New Roman" panose="02020603050405020304" pitchFamily="18" charset="0"/>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175" marR="0" lvl="0" indent="0" algn="ctr" defTabSz="914400" rtl="0" eaLnBrk="1" fontAlgn="auto" latinLnBrk="0" hangingPunct="1">
                        <a:lnSpc>
                          <a:spcPct val="150000"/>
                        </a:lnSpc>
                        <a:spcBef>
                          <a:spcPts val="10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 know marketing strategies were important but I thought it was planned after the brand's logo, tagline, etc. Another point was how you should know about unique selling points because it is what is going to make an exception.</a:t>
                      </a:r>
                      <a:endParaRPr lang="en-GB" sz="1200" dirty="0">
                        <a:effectLst/>
                        <a:latin typeface="Times New Roman" panose="02020603050405020304" pitchFamily="18" charset="0"/>
                        <a:cs typeface="Times New Roman" panose="02020603050405020304" pitchFamily="18" charset="0"/>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marR="148590" lvl="0" indent="0" algn="ctr" defTabSz="914400" rtl="0" eaLnBrk="1" fontAlgn="auto" latinLnBrk="0" hangingPunct="1">
                        <a:lnSpc>
                          <a:spcPct val="150000"/>
                        </a:lnSpc>
                        <a:spcBef>
                          <a:spcPts val="65"/>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 realized that before you know you want to launch a brand; you should know what marketing strategy you are going to use. </a:t>
                      </a:r>
                      <a:endParaRPr lang="en-GB" sz="1200" dirty="0">
                        <a:effectLst/>
                        <a:latin typeface="Times New Roman" panose="02020603050405020304" pitchFamily="18" charset="0"/>
                        <a:cs typeface="Times New Roman" panose="02020603050405020304" pitchFamily="18" charset="0"/>
                      </a:endParaRPr>
                    </a:p>
                    <a:p>
                      <a:pPr marL="2540" marR="148590" algn="ctr" rtl="0">
                        <a:lnSpc>
                          <a:spcPct val="150000"/>
                        </a:lnSpc>
                        <a:spcBef>
                          <a:spcPts val="65"/>
                        </a:spcBef>
                      </a:pPr>
                      <a:endParaRPr sz="1200" dirty="0">
                        <a:latin typeface="Times New Roman" panose="02020603050405020304" pitchFamily="18" charset="0"/>
                        <a:cs typeface="Times New Roman" panose="02020603050405020304" pitchFamily="18" charset="0"/>
                      </a:endParaRPr>
                    </a:p>
                  </a:txBody>
                  <a:tcPr marL="0" marR="0" marT="82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No doubt it’s going to Help in future.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0"/>
                  </a:ext>
                </a:extLst>
              </a:tr>
            </a:tbl>
          </a:graphicData>
        </a:graphic>
      </p:graphicFrame>
      <p:sp>
        <p:nvSpPr>
          <p:cNvPr id="4" name="Date Placeholder 3">
            <a:extLst>
              <a:ext uri="{FF2B5EF4-FFF2-40B4-BE49-F238E27FC236}">
                <a16:creationId xmlns:a16="http://schemas.microsoft.com/office/drawing/2014/main" id="{151DE8AD-8EB0-10D5-72EB-CDD935E4A46C}"/>
              </a:ext>
            </a:extLst>
          </p:cNvPr>
          <p:cNvSpPr>
            <a:spLocks noGrp="1"/>
          </p:cNvSpPr>
          <p:nvPr>
            <p:ph type="dt" sz="half" idx="6"/>
          </p:nvPr>
        </p:nvSpPr>
        <p:spPr/>
        <p:txBody>
          <a:bodyPr/>
          <a:lstStyle/>
          <a:p>
            <a:fld id="{1DBDF466-ECE7-5641-A9A7-7E66742A9BE1}" type="datetime1">
              <a:rPr lang="en-US" smtClean="0"/>
              <a:t>9/10/23</a:t>
            </a:fld>
            <a:endParaRPr lang="en-US"/>
          </a:p>
        </p:txBody>
      </p:sp>
      <p:sp>
        <p:nvSpPr>
          <p:cNvPr id="5" name="Slide Number Placeholder 4">
            <a:extLst>
              <a:ext uri="{FF2B5EF4-FFF2-40B4-BE49-F238E27FC236}">
                <a16:creationId xmlns:a16="http://schemas.microsoft.com/office/drawing/2014/main" id="{097340D7-45AC-C784-A338-C4FF817705CD}"/>
              </a:ext>
            </a:extLst>
          </p:cNvPr>
          <p:cNvSpPr>
            <a:spLocks noGrp="1"/>
          </p:cNvSpPr>
          <p:nvPr>
            <p:ph type="sldNum" sz="quarter" idx="7"/>
          </p:nvPr>
        </p:nvSpPr>
        <p:spPr/>
        <p:txBody>
          <a:bodyPr/>
          <a:lstStyle/>
          <a:p>
            <a:fld id="{B6F15528-21DE-4FAA-801E-634DDDAF4B2B}" type="slidenum">
              <a:rPr lang="en-PK" smtClean="0"/>
              <a:t>29</a:t>
            </a:fld>
            <a:endParaRPr lang="en-PK"/>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0780555-1D22-6084-FB9D-032A5BAC91F4}"/>
              </a:ext>
            </a:extLst>
          </p:cNvPr>
          <p:cNvSpPr>
            <a:spLocks noGrp="1"/>
          </p:cNvSpPr>
          <p:nvPr>
            <p:ph type="dt" sz="half" idx="6"/>
          </p:nvPr>
        </p:nvSpPr>
        <p:spPr/>
        <p:txBody>
          <a:bodyPr/>
          <a:lstStyle/>
          <a:p>
            <a:fld id="{6099A1E7-0735-0F42-B728-4A981074FA7D}" type="datetime1">
              <a:rPr lang="en-US" smtClean="0"/>
              <a:t>9/10/23</a:t>
            </a:fld>
            <a:endParaRPr lang="en-US"/>
          </a:p>
        </p:txBody>
      </p:sp>
      <p:sp>
        <p:nvSpPr>
          <p:cNvPr id="4" name="Slide Number Placeholder 3">
            <a:extLst>
              <a:ext uri="{FF2B5EF4-FFF2-40B4-BE49-F238E27FC236}">
                <a16:creationId xmlns:a16="http://schemas.microsoft.com/office/drawing/2014/main" id="{4E8F95B4-6414-2236-D950-CE2C29E48DA3}"/>
              </a:ext>
            </a:extLst>
          </p:cNvPr>
          <p:cNvSpPr>
            <a:spLocks noGrp="1"/>
          </p:cNvSpPr>
          <p:nvPr>
            <p:ph type="sldNum" sz="quarter" idx="7"/>
          </p:nvPr>
        </p:nvSpPr>
        <p:spPr/>
        <p:txBody>
          <a:bodyPr/>
          <a:lstStyle/>
          <a:p>
            <a:fld id="{B6F15528-21DE-4FAA-801E-634DDDAF4B2B}" type="slidenum">
              <a:rPr lang="en-PK" smtClean="0"/>
              <a:t>3</a:t>
            </a:fld>
            <a:endParaRPr lang="en-PK"/>
          </a:p>
        </p:txBody>
      </p:sp>
    </p:spTree>
    <p:extLst>
      <p:ext uri="{BB962C8B-B14F-4D97-AF65-F5344CB8AC3E}">
        <p14:creationId xmlns:p14="http://schemas.microsoft.com/office/powerpoint/2010/main" val="23491157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ext uri="{D42A27DB-BD31-4B8C-83A1-F6EECF244321}">
                <p14:modId xmlns:p14="http://schemas.microsoft.com/office/powerpoint/2010/main" val="4273577177"/>
              </p:ext>
            </p:extLst>
          </p:nvPr>
        </p:nvGraphicFramePr>
        <p:xfrm>
          <a:off x="467042" y="917955"/>
          <a:ext cx="6858631" cy="7108381"/>
        </p:xfrm>
        <a:graphic>
          <a:graphicData uri="http://schemas.openxmlformats.org/drawingml/2006/table">
            <a:tbl>
              <a:tblPr firstRow="1" bandRow="1">
                <a:tableStyleId>{2D5ABB26-0587-4C30-8999-92F81FD0307C}</a:tableStyleId>
              </a:tblPr>
              <a:tblGrid>
                <a:gridCol w="724535">
                  <a:extLst>
                    <a:ext uri="{9D8B030D-6E8A-4147-A177-3AD203B41FA5}">
                      <a16:colId xmlns:a16="http://schemas.microsoft.com/office/drawing/2014/main" val="20000"/>
                    </a:ext>
                  </a:extLst>
                </a:gridCol>
                <a:gridCol w="451484">
                  <a:extLst>
                    <a:ext uri="{9D8B030D-6E8A-4147-A177-3AD203B41FA5}">
                      <a16:colId xmlns:a16="http://schemas.microsoft.com/office/drawing/2014/main" val="20001"/>
                    </a:ext>
                  </a:extLst>
                </a:gridCol>
                <a:gridCol w="995044">
                  <a:extLst>
                    <a:ext uri="{9D8B030D-6E8A-4147-A177-3AD203B41FA5}">
                      <a16:colId xmlns:a16="http://schemas.microsoft.com/office/drawing/2014/main" val="20002"/>
                    </a:ext>
                  </a:extLst>
                </a:gridCol>
                <a:gridCol w="1172844">
                  <a:extLst>
                    <a:ext uri="{9D8B030D-6E8A-4147-A177-3AD203B41FA5}">
                      <a16:colId xmlns:a16="http://schemas.microsoft.com/office/drawing/2014/main" val="20003"/>
                    </a:ext>
                  </a:extLst>
                </a:gridCol>
                <a:gridCol w="1261745">
                  <a:extLst>
                    <a:ext uri="{9D8B030D-6E8A-4147-A177-3AD203B41FA5}">
                      <a16:colId xmlns:a16="http://schemas.microsoft.com/office/drawing/2014/main" val="20004"/>
                    </a:ext>
                  </a:extLst>
                </a:gridCol>
                <a:gridCol w="1169035">
                  <a:extLst>
                    <a:ext uri="{9D8B030D-6E8A-4147-A177-3AD203B41FA5}">
                      <a16:colId xmlns:a16="http://schemas.microsoft.com/office/drawing/2014/main" val="20005"/>
                    </a:ext>
                  </a:extLst>
                </a:gridCol>
                <a:gridCol w="1083944">
                  <a:extLst>
                    <a:ext uri="{9D8B030D-6E8A-4147-A177-3AD203B41FA5}">
                      <a16:colId xmlns:a16="http://schemas.microsoft.com/office/drawing/2014/main" val="20006"/>
                    </a:ext>
                  </a:extLst>
                </a:gridCol>
              </a:tblGrid>
              <a:tr h="2130045">
                <a:tc>
                  <a:txBody>
                    <a:bodyPr/>
                    <a:lstStyle/>
                    <a:p>
                      <a:pPr marL="0" algn="ctr" rtl="0">
                        <a:lnSpc>
                          <a:spcPct val="150000"/>
                        </a:lnSpc>
                      </a:pPr>
                      <a:r>
                        <a:rPr lang="en-US" sz="1200" dirty="0">
                          <a:latin typeface="Times New Roman" panose="02020603050405020304" pitchFamily="18" charset="0"/>
                          <a:cs typeface="Times New Roman" panose="02020603050405020304" pitchFamily="18" charset="0"/>
                        </a:rPr>
                        <a:t>12</a:t>
                      </a:r>
                      <a:r>
                        <a:rPr lang="en-US" sz="1200" baseline="30000" dirty="0">
                          <a:latin typeface="Times New Roman" panose="02020603050405020304" pitchFamily="18" charset="0"/>
                          <a:cs typeface="Times New Roman" panose="02020603050405020304" pitchFamily="18" charset="0"/>
                        </a:rPr>
                        <a:t>th</a:t>
                      </a:r>
                      <a:r>
                        <a:rPr lang="en-US" sz="1200" dirty="0">
                          <a:latin typeface="Times New Roman" panose="02020603050405020304" pitchFamily="18" charset="0"/>
                          <a:cs typeface="Times New Roman" panose="02020603050405020304" pitchFamily="18" charset="0"/>
                        </a:rPr>
                        <a:t> August 2023</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ctr" rtl="0">
                        <a:lnSpc>
                          <a:spcPct val="150000"/>
                        </a:lnSpc>
                      </a:pPr>
                      <a:r>
                        <a:rPr lang="en-US" sz="1200" dirty="0" err="1">
                          <a:latin typeface="Times New Roman" panose="02020603050405020304" pitchFamily="18" charset="0"/>
                          <a:cs typeface="Times New Roman" panose="02020603050405020304" pitchFamily="18" charset="0"/>
                        </a:rPr>
                        <a:t>saturday</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Logo designing and its ideas.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Like any other task research is the key. I </a:t>
                      </a:r>
                      <a:endParaRPr lang="en-GB" sz="1200" dirty="0">
                        <a:effectLst/>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studied different brand logo and the rationale behind that Logo.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175" marR="0" lvl="0" indent="0" algn="ctr" defTabSz="914400" rtl="0" eaLnBrk="1" fontAlgn="auto" latinLnBrk="0" hangingPunct="1">
                        <a:lnSpc>
                          <a:spcPct val="150000"/>
                        </a:lnSpc>
                        <a:spcBef>
                          <a:spcPts val="100"/>
                        </a:spcBef>
                        <a:spcAft>
                          <a:spcPts val="0"/>
                        </a:spcAft>
                        <a:buClrTx/>
                        <a:buSzTx/>
                        <a:buFontTx/>
                        <a:buNone/>
                        <a:tabLst>
                          <a:tab pos="577850" algn="l"/>
                          <a:tab pos="984250" algn="l"/>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1.I always thought that some logo is without any </a:t>
                      </a:r>
                      <a:endParaRPr lang="en-GB" sz="1200" dirty="0">
                        <a:effectLst/>
                        <a:latin typeface="Times New Roman" panose="02020603050405020304" pitchFamily="18" charset="0"/>
                        <a:cs typeface="Times New Roman" panose="02020603050405020304" pitchFamily="18" charset="0"/>
                      </a:endParaRPr>
                    </a:p>
                    <a:p>
                      <a:pPr marL="3175" marR="0" lvl="0" indent="0" algn="ctr" defTabSz="914400" rtl="0" eaLnBrk="1" fontAlgn="auto" latinLnBrk="0" hangingPunct="1">
                        <a:lnSpc>
                          <a:spcPct val="150000"/>
                        </a:lnSpc>
                        <a:spcBef>
                          <a:spcPts val="100"/>
                        </a:spcBef>
                        <a:spcAft>
                          <a:spcPts val="0"/>
                        </a:spcAft>
                        <a:buClrTx/>
                        <a:buSzTx/>
                        <a:buFontTx/>
                        <a:buNone/>
                        <a:tabLst>
                          <a:tab pos="577850" algn="l"/>
                          <a:tab pos="984250" algn="l"/>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rational but there is complete science behind their logos like Apple, Amazon, Audi etc. </a:t>
                      </a:r>
                      <a:endParaRPr lang="en-GB" sz="1200" dirty="0">
                        <a:effectLst/>
                        <a:latin typeface="Times New Roman" panose="02020603050405020304" pitchFamily="18" charset="0"/>
                        <a:cs typeface="Times New Roman" panose="02020603050405020304" pitchFamily="18" charset="0"/>
                      </a:endParaRPr>
                    </a:p>
                    <a:p>
                      <a:pPr marL="3175" algn="ctr" rtl="0">
                        <a:lnSpc>
                          <a:spcPct val="150000"/>
                        </a:lnSpc>
                        <a:spcBef>
                          <a:spcPts val="100"/>
                        </a:spcBef>
                        <a:tabLst>
                          <a:tab pos="577850" algn="l"/>
                          <a:tab pos="984250" algn="l"/>
                        </a:tabLst>
                      </a:pPr>
                      <a:endParaRPr sz="1200" dirty="0">
                        <a:latin typeface="Times New Roman" panose="02020603050405020304" pitchFamily="18" charset="0"/>
                        <a:cs typeface="Times New Roman" panose="02020603050405020304" pitchFamily="18" charset="0"/>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marR="0" lvl="0" indent="0" algn="ctr" defTabSz="914400" rtl="0" eaLnBrk="1" fontAlgn="auto" latinLnBrk="0" hangingPunct="1">
                        <a:lnSpc>
                          <a:spcPct val="150000"/>
                        </a:lnSpc>
                        <a:spcBef>
                          <a:spcPts val="125"/>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It is important to study every </a:t>
                      </a:r>
                      <a:endParaRPr lang="en-GB" sz="1200" dirty="0">
                        <a:effectLst/>
                        <a:latin typeface="Times New Roman" panose="02020603050405020304" pitchFamily="18" charset="0"/>
                        <a:cs typeface="Times New Roman" panose="02020603050405020304" pitchFamily="18" charset="0"/>
                      </a:endParaRPr>
                    </a:p>
                    <a:p>
                      <a:pPr marL="2540" marR="0" lvl="0" indent="0" algn="ctr" defTabSz="914400" rtl="0" eaLnBrk="1" fontAlgn="auto" latinLnBrk="0" hangingPunct="1">
                        <a:lnSpc>
                          <a:spcPct val="150000"/>
                        </a:lnSpc>
                        <a:spcBef>
                          <a:spcPts val="125"/>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market but focus on the market where people have same mentality as you like I was told time and again to always study Indian market first. </a:t>
                      </a:r>
                      <a:endParaRPr lang="en-GB" sz="1200" dirty="0">
                        <a:effectLst/>
                        <a:latin typeface="Times New Roman" panose="02020603050405020304" pitchFamily="18" charset="0"/>
                        <a:cs typeface="Times New Roman" panose="02020603050405020304" pitchFamily="18" charset="0"/>
                      </a:endParaRPr>
                    </a:p>
                    <a:p>
                      <a:pPr marL="2540" algn="ctr" rtl="0">
                        <a:lnSpc>
                          <a:spcPct val="150000"/>
                        </a:lnSpc>
                        <a:spcBef>
                          <a:spcPts val="125"/>
                        </a:spcBef>
                      </a:pPr>
                      <a:endParaRPr sz="1200" dirty="0">
                        <a:latin typeface="Times New Roman" panose="02020603050405020304" pitchFamily="18" charset="0"/>
                        <a:cs typeface="Times New Roman" panose="02020603050405020304" pitchFamily="18" charset="0"/>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It was a new thing to learn. It is also the part of </a:t>
                      </a:r>
                      <a:endParaRPr lang="en-GB" sz="1200" dirty="0">
                        <a:effectLst/>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creativity and it was really fun to learn.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0"/>
                  </a:ext>
                </a:extLst>
              </a:tr>
              <a:tr h="3808095">
                <a:tc>
                  <a:txBody>
                    <a:bodyPr/>
                    <a:lstStyle/>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spcBef>
                          <a:spcPts val="515"/>
                        </a:spcBef>
                      </a:pPr>
                      <a:endParaRPr sz="1200" dirty="0">
                        <a:latin typeface="Times New Roman" panose="02020603050405020304" pitchFamily="18" charset="0"/>
                        <a:cs typeface="Times New Roman" panose="02020603050405020304" pitchFamily="18" charset="0"/>
                      </a:endParaRPr>
                    </a:p>
                    <a:p>
                      <a:pPr marL="3175" algn="ctr">
                        <a:lnSpc>
                          <a:spcPct val="150000"/>
                        </a:lnSpc>
                      </a:pPr>
                      <a:r>
                        <a:rPr lang="en-US" sz="1200" dirty="0">
                          <a:latin typeface="Times New Roman" panose="02020603050405020304" pitchFamily="18" charset="0"/>
                          <a:cs typeface="Times New Roman" panose="02020603050405020304" pitchFamily="18" charset="0"/>
                        </a:rPr>
                        <a:t>15</a:t>
                      </a:r>
                      <a:r>
                        <a:rPr lang="en-US" sz="1200" baseline="30000" dirty="0">
                          <a:latin typeface="Times New Roman" panose="02020603050405020304" pitchFamily="18" charset="0"/>
                          <a:cs typeface="Times New Roman" panose="02020603050405020304" pitchFamily="18" charset="0"/>
                        </a:rPr>
                        <a:t>th</a:t>
                      </a:r>
                      <a:r>
                        <a:rPr lang="en-US" sz="1200" dirty="0">
                          <a:latin typeface="Times New Roman" panose="02020603050405020304" pitchFamily="18" charset="0"/>
                          <a:cs typeface="Times New Roman" panose="02020603050405020304" pitchFamily="18" charset="0"/>
                        </a:rPr>
                        <a:t> August 2023</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r>
                        <a:rPr lang="en-US" sz="1200" dirty="0" err="1">
                          <a:latin typeface="Times New Roman" panose="02020603050405020304" pitchFamily="18" charset="0"/>
                          <a:cs typeface="Times New Roman" panose="02020603050405020304" pitchFamily="18" charset="0"/>
                        </a:rPr>
                        <a:t>tuesday</a:t>
                      </a: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spcBef>
                          <a:spcPts val="515"/>
                        </a:spcBef>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Ideas about grid and knowing about ad. Size and types of TVCs. </a:t>
                      </a:r>
                      <a:endParaRPr lang="en-GB" sz="1200" dirty="0">
                        <a:effectLst/>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 looked at different layout to get the idea about grid design. I also came to know about different ad sizes and types of TVCs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It was yet another new thing to learn but I struggle in this task because I never work in this area of field but other task were somewhat familiar to me.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marR="0" lvl="0" indent="0" algn="ctr" defTabSz="914400" rtl="0" eaLnBrk="1" fontAlgn="auto" latinLnBrk="0" hangingPunct="1">
                        <a:lnSpc>
                          <a:spcPct val="150000"/>
                        </a:lnSpc>
                        <a:spcBef>
                          <a:spcPts val="10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It is also part of creativity. Like to have good knowledge of design and your aesthetics should also be very refined for this task. </a:t>
                      </a:r>
                      <a:endParaRPr lang="en-GB" sz="1200" dirty="0">
                        <a:effectLst/>
                        <a:latin typeface="Times New Roman" panose="02020603050405020304" pitchFamily="18" charset="0"/>
                        <a:cs typeface="Times New Roman" panose="02020603050405020304" pitchFamily="18" charset="0"/>
                      </a:endParaRPr>
                    </a:p>
                    <a:p>
                      <a:pPr marL="2540" algn="ctr" rtl="0">
                        <a:lnSpc>
                          <a:spcPct val="150000"/>
                        </a:lnSpc>
                        <a:spcBef>
                          <a:spcPts val="100"/>
                        </a:spcBef>
                      </a:pPr>
                      <a:endParaRPr sz="1200" dirty="0">
                        <a:latin typeface="Times New Roman" panose="02020603050405020304" pitchFamily="18" charset="0"/>
                        <a:cs typeface="Times New Roman" panose="02020603050405020304" pitchFamily="18" charset="0"/>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In future as an professional these things will be very helpful.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1"/>
                  </a:ext>
                </a:extLst>
              </a:tr>
            </a:tbl>
          </a:graphicData>
        </a:graphic>
      </p:graphicFrame>
      <p:sp>
        <p:nvSpPr>
          <p:cNvPr id="4" name="Date Placeholder 3">
            <a:extLst>
              <a:ext uri="{FF2B5EF4-FFF2-40B4-BE49-F238E27FC236}">
                <a16:creationId xmlns:a16="http://schemas.microsoft.com/office/drawing/2014/main" id="{3159EC47-2232-9438-A74E-246B9B81330D}"/>
              </a:ext>
            </a:extLst>
          </p:cNvPr>
          <p:cNvSpPr>
            <a:spLocks noGrp="1"/>
          </p:cNvSpPr>
          <p:nvPr>
            <p:ph type="dt" sz="half" idx="6"/>
          </p:nvPr>
        </p:nvSpPr>
        <p:spPr/>
        <p:txBody>
          <a:bodyPr/>
          <a:lstStyle/>
          <a:p>
            <a:fld id="{ACF7C0E9-B747-7D43-838F-9A0E69B63D47}" type="datetime1">
              <a:rPr lang="en-US" smtClean="0"/>
              <a:t>9/10/23</a:t>
            </a:fld>
            <a:endParaRPr lang="en-US"/>
          </a:p>
        </p:txBody>
      </p:sp>
      <p:sp>
        <p:nvSpPr>
          <p:cNvPr id="5" name="Slide Number Placeholder 4">
            <a:extLst>
              <a:ext uri="{FF2B5EF4-FFF2-40B4-BE49-F238E27FC236}">
                <a16:creationId xmlns:a16="http://schemas.microsoft.com/office/drawing/2014/main" id="{7A968728-262B-9748-1680-5FD89E0343CF}"/>
              </a:ext>
            </a:extLst>
          </p:cNvPr>
          <p:cNvSpPr>
            <a:spLocks noGrp="1"/>
          </p:cNvSpPr>
          <p:nvPr>
            <p:ph type="sldNum" sz="quarter" idx="7"/>
          </p:nvPr>
        </p:nvSpPr>
        <p:spPr/>
        <p:txBody>
          <a:bodyPr/>
          <a:lstStyle/>
          <a:p>
            <a:fld id="{B6F15528-21DE-4FAA-801E-634DDDAF4B2B}" type="slidenum">
              <a:rPr lang="en-PK" smtClean="0"/>
              <a:t>30</a:t>
            </a:fld>
            <a:endParaRPr lang="en-PK"/>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ext uri="{D42A27DB-BD31-4B8C-83A1-F6EECF244321}">
                <p14:modId xmlns:p14="http://schemas.microsoft.com/office/powerpoint/2010/main" val="2197536119"/>
              </p:ext>
            </p:extLst>
          </p:nvPr>
        </p:nvGraphicFramePr>
        <p:xfrm>
          <a:off x="467042" y="917955"/>
          <a:ext cx="6858631" cy="8885111"/>
        </p:xfrm>
        <a:graphic>
          <a:graphicData uri="http://schemas.openxmlformats.org/drawingml/2006/table">
            <a:tbl>
              <a:tblPr firstRow="1" bandRow="1">
                <a:tableStyleId>{2D5ABB26-0587-4C30-8999-92F81FD0307C}</a:tableStyleId>
              </a:tblPr>
              <a:tblGrid>
                <a:gridCol w="724535">
                  <a:extLst>
                    <a:ext uri="{9D8B030D-6E8A-4147-A177-3AD203B41FA5}">
                      <a16:colId xmlns:a16="http://schemas.microsoft.com/office/drawing/2014/main" val="20000"/>
                    </a:ext>
                  </a:extLst>
                </a:gridCol>
                <a:gridCol w="451484">
                  <a:extLst>
                    <a:ext uri="{9D8B030D-6E8A-4147-A177-3AD203B41FA5}">
                      <a16:colId xmlns:a16="http://schemas.microsoft.com/office/drawing/2014/main" val="20001"/>
                    </a:ext>
                  </a:extLst>
                </a:gridCol>
                <a:gridCol w="995044">
                  <a:extLst>
                    <a:ext uri="{9D8B030D-6E8A-4147-A177-3AD203B41FA5}">
                      <a16:colId xmlns:a16="http://schemas.microsoft.com/office/drawing/2014/main" val="20002"/>
                    </a:ext>
                  </a:extLst>
                </a:gridCol>
                <a:gridCol w="1172844">
                  <a:extLst>
                    <a:ext uri="{9D8B030D-6E8A-4147-A177-3AD203B41FA5}">
                      <a16:colId xmlns:a16="http://schemas.microsoft.com/office/drawing/2014/main" val="20003"/>
                    </a:ext>
                  </a:extLst>
                </a:gridCol>
                <a:gridCol w="1261745">
                  <a:extLst>
                    <a:ext uri="{9D8B030D-6E8A-4147-A177-3AD203B41FA5}">
                      <a16:colId xmlns:a16="http://schemas.microsoft.com/office/drawing/2014/main" val="20004"/>
                    </a:ext>
                  </a:extLst>
                </a:gridCol>
                <a:gridCol w="1169035">
                  <a:extLst>
                    <a:ext uri="{9D8B030D-6E8A-4147-A177-3AD203B41FA5}">
                      <a16:colId xmlns:a16="http://schemas.microsoft.com/office/drawing/2014/main" val="20005"/>
                    </a:ext>
                  </a:extLst>
                </a:gridCol>
                <a:gridCol w="1083944">
                  <a:extLst>
                    <a:ext uri="{9D8B030D-6E8A-4147-A177-3AD203B41FA5}">
                      <a16:colId xmlns:a16="http://schemas.microsoft.com/office/drawing/2014/main" val="20006"/>
                    </a:ext>
                  </a:extLst>
                </a:gridCol>
              </a:tblGrid>
              <a:tr h="8202930">
                <a:tc>
                  <a:txBody>
                    <a:bodyPr/>
                    <a:lstStyle/>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spcBef>
                          <a:spcPts val="445"/>
                        </a:spcBef>
                      </a:pPr>
                      <a:endParaRPr sz="1200" dirty="0">
                        <a:latin typeface="Times New Roman" panose="02020603050405020304" pitchFamily="18" charset="0"/>
                        <a:cs typeface="Times New Roman" panose="02020603050405020304" pitchFamily="18" charset="0"/>
                      </a:endParaRPr>
                    </a:p>
                    <a:p>
                      <a:pPr marL="3175" algn="ctr">
                        <a:lnSpc>
                          <a:spcPct val="150000"/>
                        </a:lnSpc>
                      </a:pPr>
                      <a:r>
                        <a:rPr lang="en-US" sz="1200" dirty="0">
                          <a:latin typeface="Times New Roman" panose="02020603050405020304" pitchFamily="18" charset="0"/>
                          <a:cs typeface="Times New Roman" panose="02020603050405020304" pitchFamily="18" charset="0"/>
                        </a:rPr>
                        <a:t>16 August 2023</a:t>
                      </a: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spcBef>
                          <a:spcPts val="535"/>
                        </a:spcBef>
                      </a:pPr>
                      <a:r>
                        <a:rPr lang="en-US" sz="1200" dirty="0">
                          <a:latin typeface="Times New Roman" panose="02020603050405020304" pitchFamily="18" charset="0"/>
                          <a:cs typeface="Times New Roman" panose="02020603050405020304" pitchFamily="18" charset="0"/>
                        </a:rPr>
                        <a:t>19</a:t>
                      </a:r>
                      <a:r>
                        <a:rPr lang="en-US" sz="1200" baseline="30000" dirty="0">
                          <a:latin typeface="Times New Roman" panose="02020603050405020304" pitchFamily="18" charset="0"/>
                          <a:cs typeface="Times New Roman" panose="02020603050405020304" pitchFamily="18" charset="0"/>
                        </a:rPr>
                        <a:t>th</a:t>
                      </a:r>
                      <a:r>
                        <a:rPr lang="en-US" sz="1200" dirty="0">
                          <a:latin typeface="Times New Roman" panose="02020603050405020304" pitchFamily="18" charset="0"/>
                          <a:cs typeface="Times New Roman" panose="02020603050405020304" pitchFamily="18" charset="0"/>
                        </a:rPr>
                        <a:t> August 2023</a:t>
                      </a:r>
                      <a:endParaRPr sz="1200" dirty="0">
                        <a:latin typeface="Times New Roman" panose="02020603050405020304" pitchFamily="18" charset="0"/>
                        <a:cs typeface="Times New Roman" panose="02020603050405020304" pitchFamily="18" charset="0"/>
                      </a:endParaRPr>
                    </a:p>
                    <a:p>
                      <a:pPr marL="3175"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spcBef>
                          <a:spcPts val="150"/>
                        </a:spcBef>
                      </a:pPr>
                      <a:endParaRPr sz="1200" dirty="0">
                        <a:latin typeface="Times New Roman" panose="02020603050405020304" pitchFamily="18" charset="0"/>
                        <a:cs typeface="Times New Roman" panose="02020603050405020304" pitchFamily="18" charset="0"/>
                      </a:endParaRPr>
                    </a:p>
                    <a:p>
                      <a:pPr marL="3175"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marL="3175" algn="ctr">
                        <a:lnSpc>
                          <a:spcPct val="150000"/>
                        </a:lnSpc>
                        <a:spcBef>
                          <a:spcPts val="5"/>
                        </a:spcBef>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spcBef>
                          <a:spcPts val="120"/>
                        </a:spcBef>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marL="3175" algn="ctr">
                        <a:lnSpc>
                          <a:spcPct val="150000"/>
                        </a:lnSpc>
                      </a:pPr>
                      <a:r>
                        <a:rPr lang="en-US" sz="1200" dirty="0" err="1">
                          <a:latin typeface="Times New Roman" panose="02020603050405020304" pitchFamily="18" charset="0"/>
                          <a:cs typeface="Times New Roman" panose="02020603050405020304" pitchFamily="18" charset="0"/>
                        </a:rPr>
                        <a:t>wednesday</a:t>
                      </a: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r>
                        <a:rPr lang="en-US" sz="1200" dirty="0">
                          <a:latin typeface="Times New Roman" panose="02020603050405020304" pitchFamily="18" charset="0"/>
                          <a:cs typeface="Times New Roman" panose="02020603050405020304" pitchFamily="18" charset="0"/>
                        </a:rPr>
                        <a:t>Saturday </a:t>
                      </a: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spcBef>
                          <a:spcPts val="1135"/>
                        </a:spcBef>
                      </a:pPr>
                      <a:endParaRPr sz="1200" dirty="0">
                        <a:latin typeface="Times New Roman" panose="02020603050405020304" pitchFamily="18" charset="0"/>
                        <a:cs typeface="Times New Roman" panose="02020603050405020304" pitchFamily="18" charset="0"/>
                      </a:endParaRPr>
                    </a:p>
                    <a:p>
                      <a:pPr marL="41275" algn="ctr">
                        <a:lnSpc>
                          <a:spcPct val="150000"/>
                        </a:lnSpc>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Study about digital marketing and its strategies and where they are applicable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lang="en-US"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Studying how PR is used in Advertisement agency.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Importance of digital media nowadays, its types and how they are being used in our daily life to grab customer’s attention and how strategies are important to make a campaign successful </a:t>
                      </a:r>
                    </a:p>
                    <a:p>
                      <a:pPr marL="0" marR="0" lvl="0" indent="0" algn="ctr" defTabSz="914400" rtl="0" eaLnBrk="1" fontAlgn="auto" latinLnBrk="0" hangingPunct="1">
                        <a:lnSpc>
                          <a:spcPct val="150000"/>
                        </a:lnSpc>
                        <a:spcBef>
                          <a:spcPts val="0"/>
                        </a:spcBef>
                        <a:spcAft>
                          <a:spcPts val="0"/>
                        </a:spcAft>
                        <a:buClrTx/>
                        <a:buSzTx/>
                        <a:buFontTx/>
                        <a:buNone/>
                        <a:tabLst/>
                        <a:defRPr/>
                      </a:pPr>
                      <a:endParaRPr lang="en-GB" sz="12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50000"/>
                        </a:lnSpc>
                        <a:spcBef>
                          <a:spcPts val="0"/>
                        </a:spcBef>
                        <a:spcAft>
                          <a:spcPts val="0"/>
                        </a:spcAft>
                        <a:buClrTx/>
                        <a:buSzTx/>
                        <a:buFontTx/>
                        <a:buNone/>
                        <a:tabLst/>
                        <a:defRPr/>
                      </a:pPr>
                      <a:endParaRPr lang="en-GB" sz="12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PR is the base of an agency because they are the one who builds relationship with client and satisfy clients by their work as an agency. In agency this work as Client servicing department. </a:t>
                      </a:r>
                      <a:endParaRPr lang="en-GB" sz="1200" dirty="0">
                        <a:effectLst/>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50000"/>
                        </a:lnSpc>
                        <a:spcBef>
                          <a:spcPts val="0"/>
                        </a:spcBef>
                        <a:spcAft>
                          <a:spcPts val="0"/>
                        </a:spcAft>
                        <a:buClrTx/>
                        <a:buSzTx/>
                        <a:buFontTx/>
                        <a:buNone/>
                        <a:tabLst/>
                        <a:defRPr/>
                      </a:pP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It's another thing to learn on the grounds because I was just familiar with term digital marketing but now I had just found out what digital marketing is in detail. Its details were significant and new to me.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lang="en-US"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PR is the strategic communication between organization and its public. It is often use to build relationship with client and help them build a great reputation of them in front of their consumers.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marR="0" lvl="0" indent="0" algn="ctr" defTabSz="914400" rtl="0" eaLnBrk="1" fontAlgn="auto" latinLnBrk="0" hangingPunct="1">
                        <a:lnSpc>
                          <a:spcPct val="150000"/>
                        </a:lnSpc>
                        <a:spcBef>
                          <a:spcPts val="10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 came to realize how digital marketing is important for your entire business because without it no business can get by. Digital marketing is also very crucial in designing strategies for campaign. </a:t>
                      </a:r>
                      <a:endParaRPr lang="en-GB" sz="1200" dirty="0">
                        <a:effectLst/>
                        <a:latin typeface="Times New Roman" panose="02020603050405020304" pitchFamily="18" charset="0"/>
                        <a:cs typeface="Times New Roman" panose="02020603050405020304" pitchFamily="18" charset="0"/>
                      </a:endParaRPr>
                    </a:p>
                    <a:p>
                      <a:pPr marL="2540" algn="ctr" rtl="0">
                        <a:lnSpc>
                          <a:spcPct val="150000"/>
                        </a:lnSpc>
                        <a:spcBef>
                          <a:spcPts val="100"/>
                        </a:spcBef>
                      </a:pPr>
                      <a:endParaRPr lang="en-US" sz="1200" dirty="0">
                        <a:latin typeface="Times New Roman" panose="02020603050405020304" pitchFamily="18" charset="0"/>
                        <a:cs typeface="Times New Roman" panose="02020603050405020304" pitchFamily="18" charset="0"/>
                      </a:endParaRPr>
                    </a:p>
                    <a:p>
                      <a:pPr marL="2540" algn="ctr" rtl="0">
                        <a:lnSpc>
                          <a:spcPct val="150000"/>
                        </a:lnSpc>
                        <a:spcBef>
                          <a:spcPts val="100"/>
                        </a:spcBef>
                      </a:pPr>
                      <a:endParaRPr lang="en-PK" sz="1200" dirty="0">
                        <a:latin typeface="Times New Roman" panose="02020603050405020304" pitchFamily="18" charset="0"/>
                        <a:cs typeface="Times New Roman" panose="02020603050405020304" pitchFamily="18" charset="0"/>
                      </a:endParaRPr>
                    </a:p>
                    <a:p>
                      <a:pPr marL="2540" marR="0" lvl="0" indent="0" algn="ctr" defTabSz="914400" rtl="0" eaLnBrk="1" fontAlgn="auto" latinLnBrk="0" hangingPunct="1">
                        <a:lnSpc>
                          <a:spcPct val="150000"/>
                        </a:lnSpc>
                        <a:spcBef>
                          <a:spcPts val="10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It helps me finally understand what actually PR is and how it focuses on facts and telling people how good other is. It is not like an advertisement where you pay to sell your product but it is about  where you build relationship free of cost. </a:t>
                      </a:r>
                      <a:endParaRPr lang="en-GB" sz="1200" dirty="0">
                        <a:effectLst/>
                        <a:latin typeface="Times New Roman" panose="02020603050405020304" pitchFamily="18" charset="0"/>
                        <a:cs typeface="Times New Roman" panose="02020603050405020304" pitchFamily="18" charset="0"/>
                      </a:endParaRPr>
                    </a:p>
                    <a:p>
                      <a:pPr marL="2540" marR="0" lvl="0" indent="0" algn="ctr" defTabSz="914400" rtl="0" eaLnBrk="1" fontAlgn="auto" latinLnBrk="0" hangingPunct="1">
                        <a:lnSpc>
                          <a:spcPct val="150000"/>
                        </a:lnSpc>
                        <a:spcBef>
                          <a:spcPts val="100"/>
                        </a:spcBef>
                        <a:spcAft>
                          <a:spcPts val="0"/>
                        </a:spcAft>
                        <a:buClrTx/>
                        <a:buSzTx/>
                        <a:buFontTx/>
                        <a:buNone/>
                        <a:tabLst/>
                        <a:defRPr/>
                      </a:pPr>
                      <a:endParaRPr lang="en-GB" sz="1200" dirty="0">
                        <a:effectLst/>
                        <a:latin typeface="Times New Roman" panose="02020603050405020304" pitchFamily="18" charset="0"/>
                        <a:cs typeface="Times New Roman" panose="02020603050405020304" pitchFamily="18" charset="0"/>
                      </a:endParaRPr>
                    </a:p>
                    <a:p>
                      <a:pPr marL="2540" algn="ctr" rtl="0">
                        <a:lnSpc>
                          <a:spcPct val="150000"/>
                        </a:lnSpc>
                        <a:spcBef>
                          <a:spcPts val="100"/>
                        </a:spcBef>
                      </a:pPr>
                      <a:endParaRPr sz="1200" dirty="0">
                        <a:latin typeface="Times New Roman" panose="02020603050405020304" pitchFamily="18" charset="0"/>
                        <a:cs typeface="Times New Roman" panose="02020603050405020304" pitchFamily="18" charset="0"/>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It was something new to learn and in time of digitalization it has become very important to study it. In future is will help me in practical life.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lang="en-US"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In future as a professional these things will be very helpful. Because PR is a vast field and had many scopes.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0"/>
                  </a:ext>
                </a:extLst>
              </a:tr>
            </a:tbl>
          </a:graphicData>
        </a:graphic>
      </p:graphicFrame>
      <p:cxnSp>
        <p:nvCxnSpPr>
          <p:cNvPr id="5" name="Straight Connector 4">
            <a:extLst>
              <a:ext uri="{FF2B5EF4-FFF2-40B4-BE49-F238E27FC236}">
                <a16:creationId xmlns:a16="http://schemas.microsoft.com/office/drawing/2014/main" id="{E9D6663B-D4A0-65F3-A9AD-99770C5E64EB}"/>
              </a:ext>
            </a:extLst>
          </p:cNvPr>
          <p:cNvCxnSpPr/>
          <p:nvPr/>
        </p:nvCxnSpPr>
        <p:spPr>
          <a:xfrm>
            <a:off x="457200" y="4648200"/>
            <a:ext cx="6934200" cy="0"/>
          </a:xfrm>
          <a:prstGeom prst="line">
            <a:avLst/>
          </a:prstGeom>
        </p:spPr>
        <p:style>
          <a:lnRef idx="1">
            <a:schemeClr val="dk1"/>
          </a:lnRef>
          <a:fillRef idx="0">
            <a:schemeClr val="dk1"/>
          </a:fillRef>
          <a:effectRef idx="0">
            <a:schemeClr val="dk1"/>
          </a:effectRef>
          <a:fontRef idx="minor">
            <a:schemeClr val="tx1"/>
          </a:fontRef>
        </p:style>
      </p:cxnSp>
      <p:sp>
        <p:nvSpPr>
          <p:cNvPr id="6" name="Date Placeholder 5">
            <a:extLst>
              <a:ext uri="{FF2B5EF4-FFF2-40B4-BE49-F238E27FC236}">
                <a16:creationId xmlns:a16="http://schemas.microsoft.com/office/drawing/2014/main" id="{D39FA32B-641B-45A1-EA9E-9D48E7A04E97}"/>
              </a:ext>
            </a:extLst>
          </p:cNvPr>
          <p:cNvSpPr>
            <a:spLocks noGrp="1"/>
          </p:cNvSpPr>
          <p:nvPr>
            <p:ph type="dt" sz="half" idx="6"/>
          </p:nvPr>
        </p:nvSpPr>
        <p:spPr/>
        <p:txBody>
          <a:bodyPr/>
          <a:lstStyle/>
          <a:p>
            <a:fld id="{C2AB55FE-7024-9346-8A26-C7E13D36DFE5}" type="datetime1">
              <a:rPr lang="en-US" smtClean="0"/>
              <a:t>9/10/23</a:t>
            </a:fld>
            <a:endParaRPr lang="en-US"/>
          </a:p>
        </p:txBody>
      </p:sp>
      <p:sp>
        <p:nvSpPr>
          <p:cNvPr id="7" name="Slide Number Placeholder 6">
            <a:extLst>
              <a:ext uri="{FF2B5EF4-FFF2-40B4-BE49-F238E27FC236}">
                <a16:creationId xmlns:a16="http://schemas.microsoft.com/office/drawing/2014/main" id="{BE16622F-8514-4B80-9452-BA6C7E4B3744}"/>
              </a:ext>
            </a:extLst>
          </p:cNvPr>
          <p:cNvSpPr>
            <a:spLocks noGrp="1"/>
          </p:cNvSpPr>
          <p:nvPr>
            <p:ph type="sldNum" sz="quarter" idx="7"/>
          </p:nvPr>
        </p:nvSpPr>
        <p:spPr/>
        <p:txBody>
          <a:bodyPr/>
          <a:lstStyle/>
          <a:p>
            <a:fld id="{B6F15528-21DE-4FAA-801E-634DDDAF4B2B}" type="slidenum">
              <a:rPr lang="en-PK" smtClean="0"/>
              <a:t>31</a:t>
            </a:fld>
            <a:endParaRPr lang="en-PK"/>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ext uri="{D42A27DB-BD31-4B8C-83A1-F6EECF244321}">
                <p14:modId xmlns:p14="http://schemas.microsoft.com/office/powerpoint/2010/main" val="825537178"/>
              </p:ext>
            </p:extLst>
          </p:nvPr>
        </p:nvGraphicFramePr>
        <p:xfrm>
          <a:off x="228600" y="201169"/>
          <a:ext cx="7155181" cy="9783379"/>
        </p:xfrm>
        <a:graphic>
          <a:graphicData uri="http://schemas.openxmlformats.org/drawingml/2006/table">
            <a:tbl>
              <a:tblPr firstRow="1" bandRow="1">
                <a:tableStyleId>{2D5ABB26-0587-4C30-8999-92F81FD0307C}</a:tableStyleId>
              </a:tblPr>
              <a:tblGrid>
                <a:gridCol w="755863">
                  <a:extLst>
                    <a:ext uri="{9D8B030D-6E8A-4147-A177-3AD203B41FA5}">
                      <a16:colId xmlns:a16="http://schemas.microsoft.com/office/drawing/2014/main" val="20000"/>
                    </a:ext>
                  </a:extLst>
                </a:gridCol>
                <a:gridCol w="471006">
                  <a:extLst>
                    <a:ext uri="{9D8B030D-6E8A-4147-A177-3AD203B41FA5}">
                      <a16:colId xmlns:a16="http://schemas.microsoft.com/office/drawing/2014/main" val="20001"/>
                    </a:ext>
                  </a:extLst>
                </a:gridCol>
                <a:gridCol w="1034754">
                  <a:extLst>
                    <a:ext uri="{9D8B030D-6E8A-4147-A177-3AD203B41FA5}">
                      <a16:colId xmlns:a16="http://schemas.microsoft.com/office/drawing/2014/main" val="20002"/>
                    </a:ext>
                  </a:extLst>
                </a:gridCol>
                <a:gridCol w="1156979">
                  <a:extLst>
                    <a:ext uri="{9D8B030D-6E8A-4147-A177-3AD203B41FA5}">
                      <a16:colId xmlns:a16="http://schemas.microsoft.com/office/drawing/2014/main" val="20003"/>
                    </a:ext>
                  </a:extLst>
                </a:gridCol>
                <a:gridCol w="1392812">
                  <a:extLst>
                    <a:ext uri="{9D8B030D-6E8A-4147-A177-3AD203B41FA5}">
                      <a16:colId xmlns:a16="http://schemas.microsoft.com/office/drawing/2014/main" val="20004"/>
                    </a:ext>
                  </a:extLst>
                </a:gridCol>
                <a:gridCol w="1216269">
                  <a:extLst>
                    <a:ext uri="{9D8B030D-6E8A-4147-A177-3AD203B41FA5}">
                      <a16:colId xmlns:a16="http://schemas.microsoft.com/office/drawing/2014/main" val="20005"/>
                    </a:ext>
                  </a:extLst>
                </a:gridCol>
                <a:gridCol w="1127498">
                  <a:extLst>
                    <a:ext uri="{9D8B030D-6E8A-4147-A177-3AD203B41FA5}">
                      <a16:colId xmlns:a16="http://schemas.microsoft.com/office/drawing/2014/main" val="20006"/>
                    </a:ext>
                  </a:extLst>
                </a:gridCol>
              </a:tblGrid>
              <a:tr h="5630869">
                <a:tc>
                  <a:txBody>
                    <a:bodyPr/>
                    <a:lstStyle/>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spcBef>
                          <a:spcPts val="355"/>
                        </a:spcBef>
                      </a:pPr>
                      <a:r>
                        <a:rPr lang="en-US" sz="1200" dirty="0">
                          <a:latin typeface="Times New Roman" panose="02020603050405020304" pitchFamily="18" charset="0"/>
                          <a:cs typeface="Times New Roman" panose="02020603050405020304" pitchFamily="18" charset="0"/>
                        </a:rPr>
                        <a:t>22</a:t>
                      </a:r>
                      <a:r>
                        <a:rPr lang="en-US" sz="1200" baseline="30000" dirty="0">
                          <a:latin typeface="Times New Roman" panose="02020603050405020304" pitchFamily="18" charset="0"/>
                          <a:cs typeface="Times New Roman" panose="02020603050405020304" pitchFamily="18" charset="0"/>
                        </a:rPr>
                        <a:t>nd</a:t>
                      </a:r>
                      <a:r>
                        <a:rPr lang="en-US" sz="1200" dirty="0">
                          <a:latin typeface="Times New Roman" panose="02020603050405020304" pitchFamily="18" charset="0"/>
                          <a:cs typeface="Times New Roman" panose="02020603050405020304" pitchFamily="18" charset="0"/>
                        </a:rPr>
                        <a:t> August 2023</a:t>
                      </a:r>
                    </a:p>
                    <a:p>
                      <a:pPr algn="ctr">
                        <a:lnSpc>
                          <a:spcPct val="150000"/>
                        </a:lnSpc>
                        <a:spcBef>
                          <a:spcPts val="355"/>
                        </a:spcBef>
                      </a:pPr>
                      <a:endParaRPr lang="en-US" sz="1200" dirty="0">
                        <a:latin typeface="Times New Roman" panose="02020603050405020304" pitchFamily="18" charset="0"/>
                        <a:cs typeface="Times New Roman" panose="02020603050405020304" pitchFamily="18" charset="0"/>
                      </a:endParaRPr>
                    </a:p>
                    <a:p>
                      <a:pPr algn="ctr">
                        <a:lnSpc>
                          <a:spcPct val="150000"/>
                        </a:lnSpc>
                        <a:spcBef>
                          <a:spcPts val="355"/>
                        </a:spcBef>
                      </a:pPr>
                      <a:endParaRPr lang="en-US" sz="1200" dirty="0">
                        <a:latin typeface="Times New Roman" panose="02020603050405020304" pitchFamily="18" charset="0"/>
                        <a:cs typeface="Times New Roman" panose="02020603050405020304" pitchFamily="18" charset="0"/>
                      </a:endParaRPr>
                    </a:p>
                    <a:p>
                      <a:pPr algn="ctr">
                        <a:lnSpc>
                          <a:spcPct val="150000"/>
                        </a:lnSpc>
                        <a:spcBef>
                          <a:spcPts val="355"/>
                        </a:spcBef>
                      </a:pPr>
                      <a:endParaRPr lang="en-US" sz="1200" dirty="0">
                        <a:latin typeface="Times New Roman" panose="02020603050405020304" pitchFamily="18" charset="0"/>
                        <a:cs typeface="Times New Roman" panose="02020603050405020304" pitchFamily="18" charset="0"/>
                      </a:endParaRPr>
                    </a:p>
                    <a:p>
                      <a:pPr algn="ctr">
                        <a:lnSpc>
                          <a:spcPct val="150000"/>
                        </a:lnSpc>
                        <a:spcBef>
                          <a:spcPts val="355"/>
                        </a:spcBef>
                      </a:pPr>
                      <a:endParaRPr lang="en-US" sz="1200" dirty="0">
                        <a:latin typeface="Times New Roman" panose="02020603050405020304" pitchFamily="18" charset="0"/>
                        <a:cs typeface="Times New Roman" panose="02020603050405020304" pitchFamily="18" charset="0"/>
                      </a:endParaRPr>
                    </a:p>
                    <a:p>
                      <a:pPr algn="ctr">
                        <a:lnSpc>
                          <a:spcPct val="150000"/>
                        </a:lnSpc>
                        <a:spcBef>
                          <a:spcPts val="355"/>
                        </a:spcBef>
                      </a:pPr>
                      <a:endParaRPr lang="en-US" sz="1200" dirty="0">
                        <a:latin typeface="Times New Roman" panose="02020603050405020304" pitchFamily="18" charset="0"/>
                        <a:cs typeface="Times New Roman" panose="02020603050405020304" pitchFamily="18" charset="0"/>
                      </a:endParaRPr>
                    </a:p>
                    <a:p>
                      <a:pPr algn="ctr">
                        <a:lnSpc>
                          <a:spcPct val="150000"/>
                        </a:lnSpc>
                        <a:spcBef>
                          <a:spcPts val="355"/>
                        </a:spcBef>
                      </a:pPr>
                      <a:endParaRPr lang="en-US" sz="1200" dirty="0">
                        <a:latin typeface="Times New Roman" panose="02020603050405020304" pitchFamily="18" charset="0"/>
                        <a:cs typeface="Times New Roman" panose="02020603050405020304" pitchFamily="18" charset="0"/>
                      </a:endParaRPr>
                    </a:p>
                    <a:p>
                      <a:pPr algn="ctr">
                        <a:lnSpc>
                          <a:spcPct val="150000"/>
                        </a:lnSpc>
                        <a:spcBef>
                          <a:spcPts val="355"/>
                        </a:spcBef>
                      </a:pPr>
                      <a:endParaRPr lang="en-US" sz="1200" dirty="0">
                        <a:latin typeface="Times New Roman" panose="02020603050405020304" pitchFamily="18" charset="0"/>
                        <a:cs typeface="Times New Roman" panose="02020603050405020304" pitchFamily="18" charset="0"/>
                      </a:endParaRPr>
                    </a:p>
                    <a:p>
                      <a:pPr algn="ctr">
                        <a:lnSpc>
                          <a:spcPct val="150000"/>
                        </a:lnSpc>
                        <a:spcBef>
                          <a:spcPts val="355"/>
                        </a:spcBef>
                      </a:pPr>
                      <a:endParaRPr lang="en-US" sz="1200" dirty="0">
                        <a:latin typeface="Times New Roman" panose="02020603050405020304" pitchFamily="18" charset="0"/>
                        <a:cs typeface="Times New Roman" panose="02020603050405020304" pitchFamily="18" charset="0"/>
                      </a:endParaRPr>
                    </a:p>
                    <a:p>
                      <a:pPr algn="ctr">
                        <a:lnSpc>
                          <a:spcPct val="150000"/>
                        </a:lnSpc>
                        <a:spcBef>
                          <a:spcPts val="355"/>
                        </a:spcBef>
                      </a:pPr>
                      <a:endParaRPr lang="en-US" sz="1200" dirty="0">
                        <a:latin typeface="Times New Roman" panose="02020603050405020304" pitchFamily="18" charset="0"/>
                        <a:cs typeface="Times New Roman" panose="02020603050405020304" pitchFamily="18" charset="0"/>
                      </a:endParaRPr>
                    </a:p>
                    <a:p>
                      <a:pPr algn="ctr">
                        <a:lnSpc>
                          <a:spcPct val="150000"/>
                        </a:lnSpc>
                        <a:spcBef>
                          <a:spcPts val="355"/>
                        </a:spcBef>
                      </a:pPr>
                      <a:endParaRPr lang="en-US" sz="1200" dirty="0">
                        <a:latin typeface="Times New Roman" panose="02020603050405020304" pitchFamily="18" charset="0"/>
                        <a:cs typeface="Times New Roman" panose="02020603050405020304" pitchFamily="18" charset="0"/>
                      </a:endParaRPr>
                    </a:p>
                    <a:p>
                      <a:pPr algn="ctr">
                        <a:lnSpc>
                          <a:spcPct val="150000"/>
                        </a:lnSpc>
                        <a:spcBef>
                          <a:spcPts val="355"/>
                        </a:spcBef>
                      </a:pPr>
                      <a:endParaRPr lang="en-US" sz="1200" dirty="0">
                        <a:latin typeface="Times New Roman" panose="02020603050405020304" pitchFamily="18" charset="0"/>
                        <a:cs typeface="Times New Roman" panose="02020603050405020304" pitchFamily="18" charset="0"/>
                      </a:endParaRPr>
                    </a:p>
                    <a:p>
                      <a:pPr algn="ctr">
                        <a:lnSpc>
                          <a:spcPct val="150000"/>
                        </a:lnSpc>
                        <a:spcBef>
                          <a:spcPts val="355"/>
                        </a:spcBef>
                      </a:pPr>
                      <a:r>
                        <a:rPr lang="en-US" sz="1200" dirty="0">
                          <a:latin typeface="Times New Roman" panose="02020603050405020304" pitchFamily="18" charset="0"/>
                          <a:cs typeface="Times New Roman" panose="02020603050405020304" pitchFamily="18" charset="0"/>
                        </a:rPr>
                        <a:t>23</a:t>
                      </a:r>
                      <a:r>
                        <a:rPr lang="en-US" sz="1200" baseline="30000" dirty="0">
                          <a:latin typeface="Times New Roman" panose="02020603050405020304" pitchFamily="18" charset="0"/>
                          <a:cs typeface="Times New Roman" panose="02020603050405020304" pitchFamily="18" charset="0"/>
                        </a:rPr>
                        <a:t>rd</a:t>
                      </a:r>
                      <a:r>
                        <a:rPr lang="en-US" sz="1200" dirty="0">
                          <a:latin typeface="Times New Roman" panose="02020603050405020304" pitchFamily="18" charset="0"/>
                          <a:cs typeface="Times New Roman" panose="02020603050405020304" pitchFamily="18" charset="0"/>
                        </a:rPr>
                        <a:t> August 2023</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tcPr>
                </a:tc>
                <a:tc>
                  <a:txBody>
                    <a:bodyPr/>
                    <a:lstStyle/>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pPr>
                      <a:endParaRPr sz="1200" dirty="0">
                        <a:latin typeface="Times New Roman" panose="02020603050405020304" pitchFamily="18" charset="0"/>
                        <a:cs typeface="Times New Roman" panose="02020603050405020304" pitchFamily="18" charset="0"/>
                      </a:endParaRPr>
                    </a:p>
                    <a:p>
                      <a:pPr algn="ctr">
                        <a:lnSpc>
                          <a:spcPct val="150000"/>
                        </a:lnSpc>
                        <a:spcBef>
                          <a:spcPts val="355"/>
                        </a:spcBef>
                      </a:pPr>
                      <a:endParaRPr sz="1200" dirty="0">
                        <a:latin typeface="Times New Roman" panose="02020603050405020304" pitchFamily="18" charset="0"/>
                        <a:cs typeface="Times New Roman" panose="02020603050405020304" pitchFamily="18" charset="0"/>
                      </a:endParaRPr>
                    </a:p>
                    <a:p>
                      <a:pPr marL="6350" algn="ctr">
                        <a:lnSpc>
                          <a:spcPct val="150000"/>
                        </a:lnSpc>
                      </a:pPr>
                      <a:r>
                        <a:rPr lang="en-US" sz="1200" spc="-25" dirty="0">
                          <a:latin typeface="Times New Roman" panose="02020603050405020304" pitchFamily="18" charset="0"/>
                          <a:cs typeface="Times New Roman" panose="02020603050405020304" pitchFamily="18" charset="0"/>
                        </a:rPr>
                        <a:t>Tuesday</a:t>
                      </a:r>
                    </a:p>
                    <a:p>
                      <a:pPr marL="6350" algn="ctr">
                        <a:lnSpc>
                          <a:spcPct val="150000"/>
                        </a:lnSpc>
                      </a:pPr>
                      <a:endParaRPr lang="en-US" sz="1200" spc="-25" dirty="0">
                        <a:latin typeface="Times New Roman" panose="02020603050405020304" pitchFamily="18" charset="0"/>
                        <a:cs typeface="Times New Roman" panose="02020603050405020304" pitchFamily="18" charset="0"/>
                      </a:endParaRPr>
                    </a:p>
                    <a:p>
                      <a:pPr marL="6350" algn="ctr">
                        <a:lnSpc>
                          <a:spcPct val="150000"/>
                        </a:lnSpc>
                      </a:pPr>
                      <a:endParaRPr lang="en-US" sz="1200" spc="-25" dirty="0">
                        <a:latin typeface="Times New Roman" panose="02020603050405020304" pitchFamily="18" charset="0"/>
                        <a:cs typeface="Times New Roman" panose="02020603050405020304" pitchFamily="18" charset="0"/>
                      </a:endParaRPr>
                    </a:p>
                    <a:p>
                      <a:pPr marL="6350" algn="ctr">
                        <a:lnSpc>
                          <a:spcPct val="150000"/>
                        </a:lnSpc>
                      </a:pPr>
                      <a:endParaRPr lang="en-US" sz="1200" spc="-25" dirty="0">
                        <a:latin typeface="Times New Roman" panose="02020603050405020304" pitchFamily="18" charset="0"/>
                        <a:cs typeface="Times New Roman" panose="02020603050405020304" pitchFamily="18" charset="0"/>
                      </a:endParaRPr>
                    </a:p>
                    <a:p>
                      <a:pPr marL="6350" algn="ctr">
                        <a:lnSpc>
                          <a:spcPct val="150000"/>
                        </a:lnSpc>
                      </a:pPr>
                      <a:endParaRPr lang="en-US" sz="1200" spc="-25" dirty="0">
                        <a:latin typeface="Times New Roman" panose="02020603050405020304" pitchFamily="18" charset="0"/>
                        <a:cs typeface="Times New Roman" panose="02020603050405020304" pitchFamily="18" charset="0"/>
                      </a:endParaRPr>
                    </a:p>
                    <a:p>
                      <a:pPr marL="6350" algn="ctr">
                        <a:lnSpc>
                          <a:spcPct val="150000"/>
                        </a:lnSpc>
                      </a:pPr>
                      <a:endParaRPr lang="en-US" sz="1200" spc="-25" dirty="0">
                        <a:latin typeface="Times New Roman" panose="02020603050405020304" pitchFamily="18" charset="0"/>
                        <a:cs typeface="Times New Roman" panose="02020603050405020304" pitchFamily="18" charset="0"/>
                      </a:endParaRPr>
                    </a:p>
                    <a:p>
                      <a:pPr marL="6350" algn="ctr">
                        <a:lnSpc>
                          <a:spcPct val="150000"/>
                        </a:lnSpc>
                      </a:pPr>
                      <a:endParaRPr lang="en-US" sz="1200" spc="-25" dirty="0">
                        <a:latin typeface="Times New Roman" panose="02020603050405020304" pitchFamily="18" charset="0"/>
                        <a:cs typeface="Times New Roman" panose="02020603050405020304" pitchFamily="18" charset="0"/>
                      </a:endParaRPr>
                    </a:p>
                    <a:p>
                      <a:pPr marL="6350" algn="ctr">
                        <a:lnSpc>
                          <a:spcPct val="150000"/>
                        </a:lnSpc>
                      </a:pPr>
                      <a:endParaRPr lang="en-US" sz="1200" spc="-25" dirty="0">
                        <a:latin typeface="Times New Roman" panose="02020603050405020304" pitchFamily="18" charset="0"/>
                        <a:cs typeface="Times New Roman" panose="02020603050405020304" pitchFamily="18" charset="0"/>
                      </a:endParaRPr>
                    </a:p>
                    <a:p>
                      <a:pPr marL="6350" algn="ctr">
                        <a:lnSpc>
                          <a:spcPct val="150000"/>
                        </a:lnSpc>
                      </a:pPr>
                      <a:endParaRPr lang="en-US" sz="1200" spc="-25" dirty="0">
                        <a:latin typeface="Times New Roman" panose="02020603050405020304" pitchFamily="18" charset="0"/>
                        <a:cs typeface="Times New Roman" panose="02020603050405020304" pitchFamily="18" charset="0"/>
                      </a:endParaRPr>
                    </a:p>
                    <a:p>
                      <a:pPr marL="6350" algn="ctr">
                        <a:lnSpc>
                          <a:spcPct val="150000"/>
                        </a:lnSpc>
                      </a:pPr>
                      <a:endParaRPr lang="en-US" sz="1200" spc="-25" dirty="0">
                        <a:latin typeface="Times New Roman" panose="02020603050405020304" pitchFamily="18" charset="0"/>
                        <a:cs typeface="Times New Roman" panose="02020603050405020304" pitchFamily="18" charset="0"/>
                      </a:endParaRPr>
                    </a:p>
                    <a:p>
                      <a:pPr marL="6350" algn="ctr">
                        <a:lnSpc>
                          <a:spcPct val="150000"/>
                        </a:lnSpc>
                      </a:pPr>
                      <a:endParaRPr lang="en-US" sz="1200" spc="-25" dirty="0">
                        <a:latin typeface="Times New Roman" panose="02020603050405020304" pitchFamily="18" charset="0"/>
                        <a:cs typeface="Times New Roman" panose="02020603050405020304" pitchFamily="18" charset="0"/>
                      </a:endParaRPr>
                    </a:p>
                    <a:p>
                      <a:pPr marL="6350" algn="ctr">
                        <a:lnSpc>
                          <a:spcPct val="150000"/>
                        </a:lnSpc>
                      </a:pPr>
                      <a:endParaRPr lang="en-US" sz="1200" spc="-25" dirty="0">
                        <a:latin typeface="Times New Roman" panose="02020603050405020304" pitchFamily="18" charset="0"/>
                        <a:cs typeface="Times New Roman" panose="02020603050405020304" pitchFamily="18" charset="0"/>
                      </a:endParaRPr>
                    </a:p>
                    <a:p>
                      <a:pPr marL="6350" algn="ctr">
                        <a:lnSpc>
                          <a:spcPct val="150000"/>
                        </a:lnSpc>
                      </a:pPr>
                      <a:endParaRPr lang="en-US" sz="1200" spc="-25" dirty="0">
                        <a:latin typeface="Times New Roman" panose="02020603050405020304" pitchFamily="18" charset="0"/>
                        <a:cs typeface="Times New Roman" panose="02020603050405020304" pitchFamily="18" charset="0"/>
                      </a:endParaRPr>
                    </a:p>
                    <a:p>
                      <a:pPr marL="6350" algn="ctr">
                        <a:lnSpc>
                          <a:spcPct val="150000"/>
                        </a:lnSpc>
                      </a:pPr>
                      <a:r>
                        <a:rPr lang="en-US" sz="1200" spc="-25" dirty="0">
                          <a:latin typeface="Times New Roman" panose="02020603050405020304" pitchFamily="18" charset="0"/>
                          <a:cs typeface="Times New Roman" panose="02020603050405020304" pitchFamily="18" charset="0"/>
                        </a:rPr>
                        <a:t>Wednesday  </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Media planning and buying.</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lang="en-US"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r>
                        <a:rPr lang="en-GB" sz="1200" dirty="0">
                          <a:latin typeface="Times New Roman" panose="02020603050405020304" pitchFamily="18" charset="0"/>
                          <a:cs typeface="Times New Roman" panose="02020603050405020304" pitchFamily="18" charset="0"/>
                        </a:rPr>
                        <a:t>I</a:t>
                      </a:r>
                      <a:r>
                        <a:rPr lang="en-PK" sz="1200" dirty="0">
                          <a:latin typeface="Times New Roman" panose="02020603050405020304" pitchFamily="18" charset="0"/>
                          <a:cs typeface="Times New Roman" panose="02020603050405020304" pitchFamily="18" charset="0"/>
                        </a:rPr>
                        <a:t>t was a rainy day as well as a day full of load shedding.</a:t>
                      </a:r>
                    </a:p>
                    <a:p>
                      <a:pPr marL="0" algn="ctr" rtl="0">
                        <a:lnSpc>
                          <a:spcPct val="150000"/>
                        </a:lnSpc>
                      </a:pPr>
                      <a:r>
                        <a:rPr lang="en-PK" sz="1200" dirty="0">
                          <a:latin typeface="Times New Roman" panose="02020603050405020304" pitchFamily="18" charset="0"/>
                          <a:cs typeface="Times New Roman" panose="02020603050405020304" pitchFamily="18" charset="0"/>
                        </a:rPr>
                        <a:t> </a:t>
                      </a:r>
                    </a:p>
                  </a:txBody>
                  <a:tcPr marL="0" marR="0" marT="0" marB="0">
                    <a:lnL w="6350">
                      <a:solidFill>
                        <a:srgbClr val="000000"/>
                      </a:solidFill>
                      <a:prstDash val="solid"/>
                    </a:lnL>
                    <a:lnR w="6350">
                      <a:solidFill>
                        <a:srgbClr val="000000"/>
                      </a:solidFill>
                      <a:prstDash val="solid"/>
                    </a:lnR>
                    <a:lnT w="6350">
                      <a:solidFill>
                        <a:srgbClr val="000000"/>
                      </a:solidFill>
                      <a:prstDash val="solid"/>
                    </a:lnT>
                  </a:tcPr>
                </a:tc>
                <a:tc rowSpan="12">
                  <a:txBody>
                    <a:bodyPr/>
                    <a:lstStyle/>
                    <a:p>
                      <a:pPr marL="6350" marR="0" lvl="0" indent="0" algn="ctr" defTabSz="914400" rtl="0" eaLnBrk="1" fontAlgn="auto" latinLnBrk="0" hangingPunct="1">
                        <a:lnSpc>
                          <a:spcPct val="150000"/>
                        </a:lnSpc>
                        <a:spcBef>
                          <a:spcPts val="10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The task was to know how important media planning is because without media planning your whole campaign no matter how </a:t>
                      </a:r>
                      <a:endParaRPr lang="en-GB" sz="1200" dirty="0">
                        <a:effectLst/>
                        <a:latin typeface="Times New Roman" panose="02020603050405020304" pitchFamily="18" charset="0"/>
                        <a:cs typeface="Times New Roman" panose="02020603050405020304" pitchFamily="18" charset="0"/>
                      </a:endParaRPr>
                    </a:p>
                    <a:p>
                      <a:pPr marL="6350" marR="0" lvl="0" indent="0" algn="ctr" defTabSz="914400" rtl="0" eaLnBrk="1" fontAlgn="auto" latinLnBrk="0" hangingPunct="1">
                        <a:lnSpc>
                          <a:spcPct val="150000"/>
                        </a:lnSpc>
                        <a:spcBef>
                          <a:spcPts val="10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good it is will be zero </a:t>
                      </a:r>
                      <a:endParaRPr lang="en-GB" sz="1200" dirty="0">
                        <a:effectLst/>
                        <a:latin typeface="Times New Roman" panose="02020603050405020304" pitchFamily="18" charset="0"/>
                        <a:cs typeface="Times New Roman" panose="02020603050405020304" pitchFamily="18" charset="0"/>
                      </a:endParaRPr>
                    </a:p>
                    <a:p>
                      <a:pPr marL="6350" algn="ctr" rtl="0">
                        <a:lnSpc>
                          <a:spcPct val="150000"/>
                        </a:lnSpc>
                        <a:spcBef>
                          <a:spcPts val="100"/>
                        </a:spcBef>
                      </a:pPr>
                      <a:endParaRPr lang="en-US" sz="1200" dirty="0">
                        <a:latin typeface="Times New Roman" panose="02020603050405020304" pitchFamily="18" charset="0"/>
                        <a:cs typeface="Times New Roman" panose="02020603050405020304" pitchFamily="18" charset="0"/>
                      </a:endParaRPr>
                    </a:p>
                    <a:p>
                      <a:pPr marL="6350" algn="ctr" rtl="0">
                        <a:lnSpc>
                          <a:spcPct val="150000"/>
                        </a:lnSpc>
                        <a:spcBef>
                          <a:spcPts val="100"/>
                        </a:spcBef>
                      </a:pPr>
                      <a:endParaRPr lang="en-PK" sz="1200" dirty="0">
                        <a:latin typeface="Times New Roman" panose="02020603050405020304" pitchFamily="18" charset="0"/>
                        <a:cs typeface="Times New Roman" panose="02020603050405020304" pitchFamily="18" charset="0"/>
                      </a:endParaRPr>
                    </a:p>
                    <a:p>
                      <a:pPr marL="6350" algn="ctr" rtl="0">
                        <a:lnSpc>
                          <a:spcPct val="150000"/>
                        </a:lnSpc>
                        <a:spcBef>
                          <a:spcPts val="100"/>
                        </a:spcBef>
                      </a:pPr>
                      <a:endParaRPr lang="en-PK" sz="1200" dirty="0">
                        <a:latin typeface="Times New Roman" panose="02020603050405020304" pitchFamily="18" charset="0"/>
                        <a:cs typeface="Times New Roman" panose="02020603050405020304" pitchFamily="18" charset="0"/>
                      </a:endParaRPr>
                    </a:p>
                    <a:p>
                      <a:pPr marL="6350" algn="ctr" rtl="0">
                        <a:lnSpc>
                          <a:spcPct val="150000"/>
                        </a:lnSpc>
                        <a:spcBef>
                          <a:spcPts val="100"/>
                        </a:spcBef>
                      </a:pPr>
                      <a:endParaRPr lang="en-PK" sz="1200" dirty="0">
                        <a:latin typeface="Times New Roman" panose="02020603050405020304" pitchFamily="18" charset="0"/>
                        <a:cs typeface="Times New Roman" panose="02020603050405020304" pitchFamily="18" charset="0"/>
                      </a:endParaRPr>
                    </a:p>
                    <a:p>
                      <a:pPr marL="6350" algn="ctr" rtl="0">
                        <a:lnSpc>
                          <a:spcPct val="150000"/>
                        </a:lnSpc>
                        <a:spcBef>
                          <a:spcPts val="100"/>
                        </a:spcBef>
                      </a:pPr>
                      <a:endParaRPr lang="en-PK" sz="1200" dirty="0">
                        <a:latin typeface="Times New Roman" panose="02020603050405020304" pitchFamily="18" charset="0"/>
                        <a:cs typeface="Times New Roman" panose="02020603050405020304" pitchFamily="18" charset="0"/>
                      </a:endParaRPr>
                    </a:p>
                    <a:p>
                      <a:pPr marL="6350" algn="ctr" rtl="0">
                        <a:lnSpc>
                          <a:spcPct val="150000"/>
                        </a:lnSpc>
                        <a:spcBef>
                          <a:spcPts val="100"/>
                        </a:spcBef>
                      </a:pPr>
                      <a:endParaRPr lang="en-PK" sz="1200" dirty="0">
                        <a:latin typeface="Times New Roman" panose="02020603050405020304" pitchFamily="18" charset="0"/>
                        <a:cs typeface="Times New Roman" panose="02020603050405020304" pitchFamily="18" charset="0"/>
                      </a:endParaRPr>
                    </a:p>
                    <a:p>
                      <a:pPr marL="6350" algn="ctr" rtl="0">
                        <a:lnSpc>
                          <a:spcPct val="150000"/>
                        </a:lnSpc>
                        <a:spcBef>
                          <a:spcPts val="100"/>
                        </a:spcBef>
                      </a:pPr>
                      <a:endParaRPr lang="en-PK" sz="1200" dirty="0">
                        <a:latin typeface="Times New Roman" panose="02020603050405020304" pitchFamily="18" charset="0"/>
                        <a:cs typeface="Times New Roman" panose="02020603050405020304" pitchFamily="18" charset="0"/>
                      </a:endParaRPr>
                    </a:p>
                    <a:p>
                      <a:pPr marL="6350" algn="ctr" rtl="0">
                        <a:lnSpc>
                          <a:spcPct val="150000"/>
                        </a:lnSpc>
                        <a:spcBef>
                          <a:spcPts val="100"/>
                        </a:spcBef>
                      </a:pPr>
                      <a:endParaRPr lang="en-PK" sz="1200" dirty="0">
                        <a:latin typeface="Times New Roman" panose="02020603050405020304" pitchFamily="18" charset="0"/>
                        <a:cs typeface="Times New Roman" panose="02020603050405020304" pitchFamily="18" charset="0"/>
                      </a:endParaRPr>
                    </a:p>
                    <a:p>
                      <a:pPr marL="6350" algn="ctr" rtl="0">
                        <a:lnSpc>
                          <a:spcPct val="150000"/>
                        </a:lnSpc>
                        <a:spcBef>
                          <a:spcPts val="100"/>
                        </a:spcBef>
                      </a:pPr>
                      <a:r>
                        <a:rPr lang="en-US" sz="1200" dirty="0">
                          <a:latin typeface="Times New Roman"/>
                          <a:cs typeface="Times New Roman"/>
                        </a:rPr>
                        <a:t>We didn’t do much of the work but all the work was done in the time frame of 2-3 hours.  </a:t>
                      </a:r>
                      <a:endParaRPr sz="1200" dirty="0">
                        <a:latin typeface="Times New Roman" panose="02020603050405020304" pitchFamily="18" charset="0"/>
                        <a:cs typeface="Times New Roman" panose="02020603050405020304" pitchFamily="18" charset="0"/>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rowSpan="12">
                  <a:txBody>
                    <a:bodyPr/>
                    <a:lstStyle/>
                    <a:p>
                      <a:pPr algn="ctr">
                        <a:lnSpc>
                          <a:spcPct val="150000"/>
                        </a:lnSpc>
                      </a:pPr>
                      <a:r>
                        <a:rPr lang="en-GB" sz="1200" dirty="0">
                          <a:solidFill>
                            <a:schemeClr val="tx1"/>
                          </a:solidFill>
                          <a:effectLst/>
                          <a:latin typeface="Times New Roman" panose="02020603050405020304" pitchFamily="18" charset="0"/>
                          <a:ea typeface="+mn-ea"/>
                          <a:cs typeface="Times New Roman" panose="02020603050405020304" pitchFamily="18" charset="0"/>
                        </a:rPr>
                        <a:t>I took help from google to know about media planning and I came to know 5Ws; Which, When, what, whom and where </a:t>
                      </a:r>
                      <a:endParaRPr lang="en-GB" sz="1200" dirty="0">
                        <a:effectLst/>
                        <a:latin typeface="Times New Roman" panose="02020603050405020304" pitchFamily="18" charset="0"/>
                        <a:cs typeface="Times New Roman" panose="02020603050405020304" pitchFamily="18" charset="0"/>
                      </a:endParaRPr>
                    </a:p>
                    <a:p>
                      <a:pPr marL="0" marR="0" lvl="0" indent="0" algn="ctr" defTabSz="91440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Are keys which every media planner should know. The executor buys media on basis of negotiation and good relationship </a:t>
                      </a:r>
                      <a:endParaRPr lang="en-GB" sz="1200" dirty="0">
                        <a:effectLst/>
                        <a:latin typeface="Times New Roman" panose="02020603050405020304" pitchFamily="18" charset="0"/>
                        <a:cs typeface="Times New Roman" panose="02020603050405020304" pitchFamily="18" charset="0"/>
                      </a:endParaRPr>
                    </a:p>
                    <a:p>
                      <a:pPr algn="ctr">
                        <a:lnSpc>
                          <a:spcPct val="150000"/>
                        </a:lnSpc>
                      </a:pP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lang="en-US"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US" sz="1200" dirty="0">
                        <a:latin typeface="Times New Roman" panose="02020603050405020304" pitchFamily="18" charset="0"/>
                        <a:cs typeface="Times New Roman" panose="02020603050405020304" pitchFamily="18" charset="0"/>
                      </a:endParaRPr>
                    </a:p>
                    <a:p>
                      <a:pPr marL="0" algn="ctr" rtl="0">
                        <a:lnSpc>
                          <a:spcPct val="150000"/>
                        </a:lnSpc>
                      </a:pPr>
                      <a:r>
                        <a:rPr lang="en-US" sz="1200" dirty="0">
                          <a:latin typeface="Times New Roman" panose="02020603050405020304" pitchFamily="18" charset="0"/>
                          <a:cs typeface="Times New Roman" panose="02020603050405020304" pitchFamily="18" charset="0"/>
                        </a:rPr>
                        <a:t>We made posters and gathered plans for billboard design. </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There are multiple factors that are affecting media planning process like budget, media image, demographics, nature of message etc. So the </a:t>
                      </a:r>
                      <a:endParaRPr lang="en-GB" sz="1200" dirty="0">
                        <a:effectLst/>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executor should keep close eye on these factors because it will take part in making campaign successful.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lang="en-US"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r>
                        <a:rPr lang="en-US" sz="1200" dirty="0">
                          <a:latin typeface="Times New Roman" panose="02020603050405020304" pitchFamily="18" charset="0"/>
                          <a:cs typeface="Times New Roman" panose="02020603050405020304" pitchFamily="18" charset="0"/>
                        </a:rPr>
                        <a:t>All the workers were enjoying time with their mates. </a:t>
                      </a:r>
                      <a:endParaRPr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tcPr>
                </a:tc>
                <a:tc rowSpan="12">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GB" sz="1200" dirty="0">
                          <a:solidFill>
                            <a:schemeClr val="tx1"/>
                          </a:solidFill>
                          <a:effectLst/>
                          <a:latin typeface="Times New Roman" panose="02020603050405020304" pitchFamily="18" charset="0"/>
                          <a:ea typeface="+mn-ea"/>
                          <a:cs typeface="Times New Roman" panose="02020603050405020304" pitchFamily="18" charset="0"/>
                        </a:rPr>
                        <a:t>This media buying and planning is whole different domain of an agency. So, if a person has interest in this area he/she can pursue it. </a:t>
                      </a:r>
                      <a:endParaRPr lang="en-GB" sz="1200" dirty="0">
                        <a:effectLst/>
                        <a:latin typeface="Times New Roman" panose="02020603050405020304" pitchFamily="18" charset="0"/>
                        <a:cs typeface="Times New Roman" panose="02020603050405020304" pitchFamily="18" charset="0"/>
                      </a:endParaRPr>
                    </a:p>
                    <a:p>
                      <a:pPr marL="0" algn="ctr" rtl="0">
                        <a:lnSpc>
                          <a:spcPct val="150000"/>
                        </a:lnSpc>
                      </a:pPr>
                      <a:endParaRPr lang="en-US"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algn="ctr" rtl="0">
                        <a:lnSpc>
                          <a:spcPct val="150000"/>
                        </a:lnSpc>
                      </a:pPr>
                      <a:endParaRPr lang="en-PK" sz="1200" dirty="0">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50000"/>
                        </a:lnSpc>
                        <a:spcBef>
                          <a:spcPts val="0"/>
                        </a:spcBef>
                        <a:spcAft>
                          <a:spcPts val="0"/>
                        </a:spcAft>
                        <a:buClrTx/>
                        <a:buSzTx/>
                        <a:buFontTx/>
                        <a:buNone/>
                        <a:tabLst/>
                        <a:defRPr/>
                      </a:pPr>
                      <a:endParaRPr lang="en-US" sz="1200" dirty="0">
                        <a:latin typeface="Times New Roman"/>
                        <a:cs typeface="Times New Roman"/>
                      </a:endParaRPr>
                    </a:p>
                    <a:p>
                      <a:pPr marL="0" marR="0" lvl="0" indent="0" algn="ctr" defTabSz="914400" rtl="0" eaLnBrk="1" fontAlgn="auto" latinLnBrk="0" hangingPunct="1">
                        <a:lnSpc>
                          <a:spcPct val="150000"/>
                        </a:lnSpc>
                        <a:spcBef>
                          <a:spcPts val="0"/>
                        </a:spcBef>
                        <a:spcAft>
                          <a:spcPts val="0"/>
                        </a:spcAft>
                        <a:buClrTx/>
                        <a:buSzTx/>
                        <a:buFontTx/>
                        <a:buNone/>
                        <a:tabLst/>
                        <a:defRPr/>
                      </a:pPr>
                      <a:r>
                        <a:rPr lang="en-US" sz="1200" dirty="0">
                          <a:latin typeface="Times New Roman"/>
                          <a:cs typeface="Times New Roman"/>
                        </a:rPr>
                        <a:t>They should work on their generators.  </a:t>
                      </a:r>
                      <a:endParaRPr lang="en-PK" sz="1200" dirty="0">
                        <a:latin typeface="Times New Roman" panose="02020603050405020304" pitchFamily="18" charset="0"/>
                        <a:cs typeface="Times New Roman" panose="02020603050405020304" pitchFamily="18" charset="0"/>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0"/>
                  </a:ext>
                </a:extLst>
              </a:tr>
              <a:tr h="276350">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marL="6350" algn="ctr" rtl="0">
                        <a:lnSpc>
                          <a:spcPct val="150000"/>
                        </a:lnSpc>
                        <a:spcBef>
                          <a:spcPts val="630"/>
                        </a:spcBef>
                      </a:pPr>
                      <a:endParaRPr sz="1200" dirty="0">
                        <a:latin typeface="Times New Roman"/>
                        <a:cs typeface="Times New Roman"/>
                      </a:endParaRPr>
                    </a:p>
                  </a:txBody>
                  <a:tcPr marL="0" marR="0" marT="80010" marB="0">
                    <a:lnL w="6350">
                      <a:solidFill>
                        <a:srgbClr val="000000"/>
                      </a:solidFill>
                      <a:prstDash val="solid"/>
                    </a:lnL>
                    <a:lnR w="6350">
                      <a:solidFill>
                        <a:srgbClr val="000000"/>
                      </a:solidFill>
                      <a:prstDash val="solid"/>
                    </a:lnR>
                  </a:tcPr>
                </a:tc>
                <a:tc vMerge="1">
                  <a:txBody>
                    <a:bodyPr/>
                    <a:lstStyle/>
                    <a:p>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1"/>
                  </a:ext>
                </a:extLst>
              </a:tr>
              <a:tr h="232684">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marL="6350" algn="ctr">
                        <a:lnSpc>
                          <a:spcPct val="150000"/>
                        </a:lnSpc>
                        <a:spcBef>
                          <a:spcPts val="229"/>
                        </a:spcBef>
                      </a:pPr>
                      <a:endParaRPr sz="1200">
                        <a:latin typeface="Times New Roman"/>
                        <a:cs typeface="Times New Roman"/>
                      </a:endParaRPr>
                    </a:p>
                  </a:txBody>
                  <a:tcPr marL="0" marR="0" marT="29209" marB="0">
                    <a:lnL w="6350">
                      <a:solidFill>
                        <a:srgbClr val="000000"/>
                      </a:solidFill>
                      <a:prstDash val="solid"/>
                    </a:lnL>
                    <a:lnR w="6350">
                      <a:solidFill>
                        <a:srgbClr val="000000"/>
                      </a:solidFill>
                      <a:prstDash val="solid"/>
                    </a:lnR>
                  </a:tcPr>
                </a:tc>
                <a:tc vMerge="1">
                  <a:txBody>
                    <a:bodyPr/>
                    <a:lstStyle/>
                    <a:p>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2"/>
                  </a:ext>
                </a:extLst>
              </a:tr>
              <a:tr h="232684">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marL="6350" algn="ctr">
                        <a:lnSpc>
                          <a:spcPct val="150000"/>
                        </a:lnSpc>
                        <a:spcBef>
                          <a:spcPts val="229"/>
                        </a:spcBef>
                      </a:pPr>
                      <a:endParaRPr sz="1200">
                        <a:latin typeface="Times New Roman"/>
                        <a:cs typeface="Times New Roman"/>
                      </a:endParaRPr>
                    </a:p>
                  </a:txBody>
                  <a:tcPr marL="0" marR="0" marT="29209" marB="0">
                    <a:lnL w="6350">
                      <a:solidFill>
                        <a:srgbClr val="000000"/>
                      </a:solidFill>
                      <a:prstDash val="solid"/>
                    </a:lnL>
                    <a:lnR w="6350">
                      <a:solidFill>
                        <a:srgbClr val="000000"/>
                      </a:solidFill>
                      <a:prstDash val="solid"/>
                    </a:lnR>
                  </a:tcPr>
                </a:tc>
                <a:tc vMerge="1">
                  <a:txBody>
                    <a:bodyPr/>
                    <a:lstStyle/>
                    <a:p>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3"/>
                  </a:ext>
                </a:extLst>
              </a:tr>
              <a:tr h="232684">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marL="6350" algn="ctr">
                        <a:lnSpc>
                          <a:spcPct val="150000"/>
                        </a:lnSpc>
                        <a:spcBef>
                          <a:spcPts val="229"/>
                        </a:spcBef>
                      </a:pPr>
                      <a:endParaRPr sz="1200">
                        <a:latin typeface="Times New Roman"/>
                        <a:cs typeface="Times New Roman"/>
                      </a:endParaRPr>
                    </a:p>
                  </a:txBody>
                  <a:tcPr marL="0" marR="0" marT="29209" marB="0">
                    <a:lnL w="6350">
                      <a:solidFill>
                        <a:srgbClr val="000000"/>
                      </a:solidFill>
                      <a:prstDash val="solid"/>
                    </a:lnL>
                    <a:lnR w="6350">
                      <a:solidFill>
                        <a:srgbClr val="000000"/>
                      </a:solidFill>
                      <a:prstDash val="solid"/>
                    </a:lnR>
                  </a:tcPr>
                </a:tc>
                <a:tc vMerge="1">
                  <a:txBody>
                    <a:bodyPr/>
                    <a:lstStyle/>
                    <a:p>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4"/>
                  </a:ext>
                </a:extLst>
              </a:tr>
              <a:tr h="232684">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marL="6350" algn="ctr">
                        <a:lnSpc>
                          <a:spcPct val="150000"/>
                        </a:lnSpc>
                        <a:spcBef>
                          <a:spcPts val="229"/>
                        </a:spcBef>
                      </a:pPr>
                      <a:endParaRPr sz="1200">
                        <a:latin typeface="Times New Roman"/>
                        <a:cs typeface="Times New Roman"/>
                      </a:endParaRPr>
                    </a:p>
                  </a:txBody>
                  <a:tcPr marL="0" marR="0" marT="29209" marB="0">
                    <a:lnL w="6350">
                      <a:solidFill>
                        <a:srgbClr val="000000"/>
                      </a:solidFill>
                      <a:prstDash val="solid"/>
                    </a:lnL>
                    <a:lnR w="6350">
                      <a:solidFill>
                        <a:srgbClr val="000000"/>
                      </a:solidFill>
                      <a:prstDash val="solid"/>
                    </a:lnR>
                  </a:tcPr>
                </a:tc>
                <a:tc vMerge="1">
                  <a:txBody>
                    <a:bodyPr/>
                    <a:lstStyle/>
                    <a:p>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5"/>
                  </a:ext>
                </a:extLst>
              </a:tr>
              <a:tr h="232684">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marL="6350" algn="ctr">
                        <a:lnSpc>
                          <a:spcPct val="150000"/>
                        </a:lnSpc>
                        <a:spcBef>
                          <a:spcPts val="229"/>
                        </a:spcBef>
                      </a:pPr>
                      <a:endParaRPr sz="1200">
                        <a:latin typeface="Times New Roman"/>
                        <a:cs typeface="Times New Roman"/>
                      </a:endParaRPr>
                    </a:p>
                  </a:txBody>
                  <a:tcPr marL="0" marR="0" marT="29209" marB="0">
                    <a:lnL w="6350">
                      <a:solidFill>
                        <a:srgbClr val="000000"/>
                      </a:solidFill>
                      <a:prstDash val="solid"/>
                    </a:lnL>
                    <a:lnR w="6350">
                      <a:solidFill>
                        <a:srgbClr val="000000"/>
                      </a:solidFill>
                      <a:prstDash val="solid"/>
                    </a:lnR>
                  </a:tcPr>
                </a:tc>
                <a:tc vMerge="1">
                  <a:txBody>
                    <a:bodyPr/>
                    <a:lstStyle/>
                    <a:p>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6"/>
                  </a:ext>
                </a:extLst>
              </a:tr>
              <a:tr h="232684">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marL="6350" algn="ctr">
                        <a:lnSpc>
                          <a:spcPct val="150000"/>
                        </a:lnSpc>
                        <a:spcBef>
                          <a:spcPts val="229"/>
                        </a:spcBef>
                      </a:pPr>
                      <a:endParaRPr sz="1200">
                        <a:latin typeface="Times New Roman"/>
                        <a:cs typeface="Times New Roman"/>
                      </a:endParaRPr>
                    </a:p>
                  </a:txBody>
                  <a:tcPr marL="0" marR="0" marT="29209" marB="0">
                    <a:lnL w="6350">
                      <a:solidFill>
                        <a:srgbClr val="000000"/>
                      </a:solidFill>
                      <a:prstDash val="solid"/>
                    </a:lnL>
                    <a:lnR w="6350">
                      <a:solidFill>
                        <a:srgbClr val="000000"/>
                      </a:solidFill>
                      <a:prstDash val="solid"/>
                    </a:lnR>
                  </a:tcPr>
                </a:tc>
                <a:tc vMerge="1">
                  <a:txBody>
                    <a:bodyPr/>
                    <a:lstStyle/>
                    <a:p>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7"/>
                  </a:ext>
                </a:extLst>
              </a:tr>
              <a:tr h="232684">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algn="ctr">
                        <a:lnSpc>
                          <a:spcPct val="15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marL="6350" algn="ctr">
                        <a:lnSpc>
                          <a:spcPct val="150000"/>
                        </a:lnSpc>
                        <a:spcBef>
                          <a:spcPts val="229"/>
                        </a:spcBef>
                      </a:pPr>
                      <a:endParaRPr sz="1200" dirty="0">
                        <a:latin typeface="Times New Roman"/>
                        <a:cs typeface="Times New Roman"/>
                      </a:endParaRPr>
                    </a:p>
                  </a:txBody>
                  <a:tcPr marL="0" marR="0" marT="29209" marB="0">
                    <a:lnL w="6350">
                      <a:solidFill>
                        <a:srgbClr val="000000"/>
                      </a:solidFill>
                      <a:prstDash val="solid"/>
                    </a:lnL>
                    <a:lnR w="6350">
                      <a:solidFill>
                        <a:srgbClr val="000000"/>
                      </a:solidFill>
                      <a:prstDash val="solid"/>
                    </a:lnR>
                  </a:tcPr>
                </a:tc>
                <a:tc vMerge="1">
                  <a:txBody>
                    <a:bodyPr/>
                    <a:lstStyle/>
                    <a:p>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ctr" rtl="0">
                        <a:lnSpc>
                          <a:spcPct val="150000"/>
                        </a:lnSpc>
                      </a:pPr>
                      <a:endParaRPr sz="1200" dirty="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8"/>
                  </a:ext>
                </a:extLst>
              </a:tr>
              <a:tr h="223241">
                <a:tc>
                  <a:txBody>
                    <a:bodyPr/>
                    <a:lstStyle/>
                    <a:p>
                      <a:pPr marL="6350" algn="l" rtl="0">
                        <a:lnSpc>
                          <a:spcPct val="100000"/>
                        </a:lnSpc>
                        <a:spcBef>
                          <a:spcPts val="605"/>
                        </a:spcBef>
                      </a:pPr>
                      <a:endParaRPr sz="1200" dirty="0">
                        <a:latin typeface="Times New Roman"/>
                        <a:cs typeface="Times New Roman"/>
                      </a:endParaRPr>
                    </a:p>
                  </a:txBody>
                  <a:tcPr marL="0" marR="0" marT="76835" marB="0">
                    <a:lnL w="6350">
                      <a:solidFill>
                        <a:srgbClr val="000000"/>
                      </a:solidFill>
                      <a:prstDash val="solid"/>
                    </a:lnL>
                    <a:lnR w="6350">
                      <a:solidFill>
                        <a:srgbClr val="000000"/>
                      </a:solidFill>
                      <a:prstDash val="solid"/>
                    </a:lnR>
                  </a:tcPr>
                </a:tc>
                <a:tc>
                  <a:txBody>
                    <a:bodyPr/>
                    <a:lstStyle/>
                    <a:p>
                      <a:pPr marL="6350" algn="l" rtl="0">
                        <a:lnSpc>
                          <a:spcPct val="100000"/>
                        </a:lnSpc>
                        <a:spcBef>
                          <a:spcPts val="605"/>
                        </a:spcBef>
                      </a:pPr>
                      <a:endParaRPr sz="1200" dirty="0">
                        <a:latin typeface="Times New Roman"/>
                        <a:cs typeface="Times New Roman"/>
                      </a:endParaRPr>
                    </a:p>
                  </a:txBody>
                  <a:tcPr marL="0" marR="0" marT="76835" marB="0">
                    <a:lnL w="6350">
                      <a:solidFill>
                        <a:srgbClr val="000000"/>
                      </a:solidFill>
                      <a:prstDash val="solid"/>
                    </a:lnL>
                    <a:lnR w="6350">
                      <a:solidFill>
                        <a:srgbClr val="000000"/>
                      </a:solidFill>
                      <a:prstDash val="solid"/>
                    </a:lnR>
                  </a:tcPr>
                </a:tc>
                <a:tc>
                  <a:txBody>
                    <a:bodyPr/>
                    <a:lstStyle/>
                    <a:p>
                      <a:pPr>
                        <a:lnSpc>
                          <a:spcPct val="10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vMerge="1">
                  <a:txBody>
                    <a:bodyPr/>
                    <a:lstStyle/>
                    <a:p>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9"/>
                  </a:ext>
                </a:extLst>
              </a:tr>
              <a:tr h="401725">
                <a:tc>
                  <a:txBody>
                    <a:bodyPr/>
                    <a:lstStyle/>
                    <a:p>
                      <a:pPr>
                        <a:lnSpc>
                          <a:spcPct val="10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a:lnSpc>
                          <a:spcPct val="10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tcPr>
                </a:tc>
                <a:tc>
                  <a:txBody>
                    <a:bodyPr/>
                    <a:lstStyle/>
                    <a:p>
                      <a:pPr>
                        <a:lnSpc>
                          <a:spcPct val="100000"/>
                        </a:lnSpc>
                        <a:spcBef>
                          <a:spcPts val="800"/>
                        </a:spcBef>
                      </a:pPr>
                      <a:endParaRPr sz="1200" dirty="0">
                        <a:latin typeface="Times New Roman"/>
                        <a:cs typeface="Times New Roman"/>
                      </a:endParaRPr>
                    </a:p>
                    <a:p>
                      <a:pPr marL="6350">
                        <a:lnSpc>
                          <a:spcPct val="100000"/>
                        </a:lnSpc>
                      </a:pPr>
                      <a:endParaRPr sz="1200" dirty="0">
                        <a:latin typeface="Times New Roman"/>
                        <a:cs typeface="Times New Roman"/>
                      </a:endParaRPr>
                    </a:p>
                  </a:txBody>
                  <a:tcPr marL="0" marR="0" marT="101600" marB="0">
                    <a:lnL w="6350">
                      <a:solidFill>
                        <a:srgbClr val="000000"/>
                      </a:solidFill>
                      <a:prstDash val="solid"/>
                    </a:lnL>
                    <a:lnR w="6350">
                      <a:solidFill>
                        <a:srgbClr val="000000"/>
                      </a:solidFill>
                      <a:prstDash val="solid"/>
                    </a:lnR>
                  </a:tcPr>
                </a:tc>
                <a:tc vMerge="1">
                  <a:txBody>
                    <a:bodyPr/>
                    <a:lstStyle/>
                    <a:p>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0" algn="l" rtl="0">
                        <a:lnSpc>
                          <a:spcPct val="100000"/>
                        </a:lnSpc>
                        <a:spcBef>
                          <a:spcPts val="675"/>
                        </a:spcBef>
                      </a:pPr>
                      <a:endParaRPr sz="1200" dirty="0">
                        <a:latin typeface="Times New Roman"/>
                        <a:cs typeface="Times New Roman"/>
                      </a:endParaRPr>
                    </a:p>
                  </a:txBody>
                  <a:tcPr marL="0" marR="0" marT="85725" marB="0">
                    <a:lnL w="6350">
                      <a:solidFill>
                        <a:srgbClr val="000000"/>
                      </a:solidFill>
                      <a:prstDash val="solid"/>
                    </a:lnL>
                    <a:lnR w="6350">
                      <a:solidFill>
                        <a:srgbClr val="000000"/>
                      </a:solidFill>
                      <a:prstDash val="solid"/>
                    </a:lnR>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0"/>
                  </a:ext>
                </a:extLst>
              </a:tr>
              <a:tr h="248458">
                <a:tc>
                  <a:txBody>
                    <a:bodyPr/>
                    <a:lstStyle/>
                    <a:p>
                      <a:pPr>
                        <a:lnSpc>
                          <a:spcPct val="10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lnB w="6350">
                      <a:solidFill>
                        <a:srgbClr val="000000"/>
                      </a:solidFill>
                      <a:prstDash val="solid"/>
                    </a:lnB>
                  </a:tcPr>
                </a:tc>
                <a:tc>
                  <a:txBody>
                    <a:bodyPr/>
                    <a:lstStyle/>
                    <a:p>
                      <a:pPr>
                        <a:lnSpc>
                          <a:spcPct val="10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lnB w="6350">
                      <a:solidFill>
                        <a:srgbClr val="000000"/>
                      </a:solidFill>
                      <a:prstDash val="solid"/>
                    </a:lnB>
                  </a:tcPr>
                </a:tc>
                <a:tc>
                  <a:txBody>
                    <a:bodyPr/>
                    <a:lstStyle/>
                    <a:p>
                      <a:pPr marL="6350" marR="170180">
                        <a:lnSpc>
                          <a:spcPct val="142600"/>
                        </a:lnSpc>
                        <a:spcBef>
                          <a:spcPts val="450"/>
                        </a:spcBef>
                      </a:pPr>
                      <a:endParaRPr sz="1200">
                        <a:latin typeface="Times New Roman"/>
                        <a:cs typeface="Times New Roman"/>
                      </a:endParaRPr>
                    </a:p>
                  </a:txBody>
                  <a:tcPr marL="0" marR="0" marT="57150" marB="0">
                    <a:lnL w="6350">
                      <a:solidFill>
                        <a:srgbClr val="000000"/>
                      </a:solidFill>
                      <a:prstDash val="solid"/>
                    </a:lnL>
                    <a:lnR w="6350">
                      <a:solidFill>
                        <a:srgbClr val="000000"/>
                      </a:solidFill>
                      <a:prstDash val="solid"/>
                    </a:lnR>
                    <a:lnB w="6350">
                      <a:solidFill>
                        <a:srgbClr val="000000"/>
                      </a:solidFill>
                      <a:prstDash val="solid"/>
                    </a:lnB>
                  </a:tcPr>
                </a:tc>
                <a:tc vMerge="1">
                  <a:txBody>
                    <a:bodyPr/>
                    <a:lstStyle/>
                    <a:p>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715" algn="l" rtl="0">
                        <a:lnSpc>
                          <a:spcPct val="100000"/>
                        </a:lnSpc>
                        <a:spcBef>
                          <a:spcPts val="165"/>
                        </a:spcBef>
                      </a:pPr>
                      <a:endParaRPr sz="1200" dirty="0">
                        <a:latin typeface="Times New Roman"/>
                        <a:cs typeface="Times New Roman"/>
                      </a:endParaRPr>
                    </a:p>
                  </a:txBody>
                  <a:tcPr marL="0" marR="0" marT="20955" marB="0">
                    <a:lnL w="6350">
                      <a:solidFill>
                        <a:srgbClr val="000000"/>
                      </a:solidFill>
                      <a:prstDash val="solid"/>
                    </a:lnL>
                    <a:lnR w="6350">
                      <a:solidFill>
                        <a:srgbClr val="000000"/>
                      </a:solidFill>
                      <a:prstDash val="solid"/>
                    </a:lnR>
                    <a:lnB w="6350">
                      <a:solidFill>
                        <a:srgbClr val="000000"/>
                      </a:solidFill>
                      <a:prstDash val="solid"/>
                    </a:lnB>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1"/>
                  </a:ext>
                </a:extLst>
              </a:tr>
            </a:tbl>
          </a:graphicData>
        </a:graphic>
      </p:graphicFrame>
      <p:cxnSp>
        <p:nvCxnSpPr>
          <p:cNvPr id="5" name="Straight Connector 4">
            <a:extLst>
              <a:ext uri="{FF2B5EF4-FFF2-40B4-BE49-F238E27FC236}">
                <a16:creationId xmlns:a16="http://schemas.microsoft.com/office/drawing/2014/main" id="{6FE68297-CC63-AF35-E518-7D13A7FA3BA5}"/>
              </a:ext>
            </a:extLst>
          </p:cNvPr>
          <p:cNvCxnSpPr>
            <a:cxnSpLocks/>
          </p:cNvCxnSpPr>
          <p:nvPr/>
        </p:nvCxnSpPr>
        <p:spPr>
          <a:xfrm>
            <a:off x="228600" y="4800600"/>
            <a:ext cx="7155180" cy="0"/>
          </a:xfrm>
          <a:prstGeom prst="line">
            <a:avLst/>
          </a:prstGeom>
        </p:spPr>
        <p:style>
          <a:lnRef idx="1">
            <a:schemeClr val="dk1"/>
          </a:lnRef>
          <a:fillRef idx="0">
            <a:schemeClr val="dk1"/>
          </a:fillRef>
          <a:effectRef idx="0">
            <a:schemeClr val="dk1"/>
          </a:effectRef>
          <a:fontRef idx="minor">
            <a:schemeClr val="tx1"/>
          </a:fontRef>
        </p:style>
      </p:cxnSp>
      <p:sp>
        <p:nvSpPr>
          <p:cNvPr id="6" name="Date Placeholder 5">
            <a:extLst>
              <a:ext uri="{FF2B5EF4-FFF2-40B4-BE49-F238E27FC236}">
                <a16:creationId xmlns:a16="http://schemas.microsoft.com/office/drawing/2014/main" id="{4B2E0C04-EB9D-604D-01CC-56745E6F8B29}"/>
              </a:ext>
            </a:extLst>
          </p:cNvPr>
          <p:cNvSpPr>
            <a:spLocks noGrp="1"/>
          </p:cNvSpPr>
          <p:nvPr>
            <p:ph type="dt" sz="half" idx="6"/>
          </p:nvPr>
        </p:nvSpPr>
        <p:spPr/>
        <p:txBody>
          <a:bodyPr/>
          <a:lstStyle/>
          <a:p>
            <a:fld id="{89D2F374-C0CC-7B46-A0F8-16C90C84D56D}" type="datetime1">
              <a:rPr lang="en-US" smtClean="0"/>
              <a:t>9/10/23</a:t>
            </a:fld>
            <a:endParaRPr lang="en-US"/>
          </a:p>
        </p:txBody>
      </p:sp>
      <p:sp>
        <p:nvSpPr>
          <p:cNvPr id="7" name="Slide Number Placeholder 6">
            <a:extLst>
              <a:ext uri="{FF2B5EF4-FFF2-40B4-BE49-F238E27FC236}">
                <a16:creationId xmlns:a16="http://schemas.microsoft.com/office/drawing/2014/main" id="{56A51818-D84F-2D3B-5A8F-22AAA2C8250A}"/>
              </a:ext>
            </a:extLst>
          </p:cNvPr>
          <p:cNvSpPr>
            <a:spLocks noGrp="1"/>
          </p:cNvSpPr>
          <p:nvPr>
            <p:ph type="sldNum" sz="quarter" idx="7"/>
          </p:nvPr>
        </p:nvSpPr>
        <p:spPr/>
        <p:txBody>
          <a:bodyPr/>
          <a:lstStyle/>
          <a:p>
            <a:fld id="{B6F15528-21DE-4FAA-801E-634DDDAF4B2B}" type="slidenum">
              <a:rPr lang="en-PK" smtClean="0"/>
              <a:t>32</a:t>
            </a:fld>
            <a:endParaRPr lang="en-PK"/>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6AEDC2AA-876A-1247-4FE5-27ED2D3EF49D}"/>
              </a:ext>
            </a:extLst>
          </p:cNvPr>
          <p:cNvGraphicFramePr>
            <a:graphicFrameLocks noGrp="1"/>
          </p:cNvGraphicFramePr>
          <p:nvPr>
            <p:extLst>
              <p:ext uri="{D42A27DB-BD31-4B8C-83A1-F6EECF244321}">
                <p14:modId xmlns:p14="http://schemas.microsoft.com/office/powerpoint/2010/main" val="3993956548"/>
              </p:ext>
            </p:extLst>
          </p:nvPr>
        </p:nvGraphicFramePr>
        <p:xfrm>
          <a:off x="1143000" y="685800"/>
          <a:ext cx="5181603" cy="2161731"/>
        </p:xfrm>
        <a:graphic>
          <a:graphicData uri="http://schemas.openxmlformats.org/drawingml/2006/table">
            <a:tbl>
              <a:tblPr firstRow="1" bandRow="1">
                <a:tableStyleId>{5940675A-B579-460E-94D1-54222C63F5DA}</a:tableStyleId>
              </a:tblPr>
              <a:tblGrid>
                <a:gridCol w="740229">
                  <a:extLst>
                    <a:ext uri="{9D8B030D-6E8A-4147-A177-3AD203B41FA5}">
                      <a16:colId xmlns:a16="http://schemas.microsoft.com/office/drawing/2014/main" val="1101988202"/>
                    </a:ext>
                  </a:extLst>
                </a:gridCol>
                <a:gridCol w="740229">
                  <a:extLst>
                    <a:ext uri="{9D8B030D-6E8A-4147-A177-3AD203B41FA5}">
                      <a16:colId xmlns:a16="http://schemas.microsoft.com/office/drawing/2014/main" val="3663742849"/>
                    </a:ext>
                  </a:extLst>
                </a:gridCol>
                <a:gridCol w="729342">
                  <a:extLst>
                    <a:ext uri="{9D8B030D-6E8A-4147-A177-3AD203B41FA5}">
                      <a16:colId xmlns:a16="http://schemas.microsoft.com/office/drawing/2014/main" val="1949392082"/>
                    </a:ext>
                  </a:extLst>
                </a:gridCol>
                <a:gridCol w="762000">
                  <a:extLst>
                    <a:ext uri="{9D8B030D-6E8A-4147-A177-3AD203B41FA5}">
                      <a16:colId xmlns:a16="http://schemas.microsoft.com/office/drawing/2014/main" val="1116105303"/>
                    </a:ext>
                  </a:extLst>
                </a:gridCol>
                <a:gridCol w="729345">
                  <a:extLst>
                    <a:ext uri="{9D8B030D-6E8A-4147-A177-3AD203B41FA5}">
                      <a16:colId xmlns:a16="http://schemas.microsoft.com/office/drawing/2014/main" val="522638170"/>
                    </a:ext>
                  </a:extLst>
                </a:gridCol>
                <a:gridCol w="740229">
                  <a:extLst>
                    <a:ext uri="{9D8B030D-6E8A-4147-A177-3AD203B41FA5}">
                      <a16:colId xmlns:a16="http://schemas.microsoft.com/office/drawing/2014/main" val="2399072709"/>
                    </a:ext>
                  </a:extLst>
                </a:gridCol>
                <a:gridCol w="740229">
                  <a:extLst>
                    <a:ext uri="{9D8B030D-6E8A-4147-A177-3AD203B41FA5}">
                      <a16:colId xmlns:a16="http://schemas.microsoft.com/office/drawing/2014/main" val="3492469101"/>
                    </a:ext>
                  </a:extLst>
                </a:gridCol>
              </a:tblGrid>
              <a:tr h="1828800">
                <a:tc>
                  <a:txBody>
                    <a:bodyPr/>
                    <a:lstStyle/>
                    <a:p>
                      <a:pPr algn="ctr">
                        <a:lnSpc>
                          <a:spcPct val="150000"/>
                        </a:lnSpc>
                        <a:spcBef>
                          <a:spcPts val="1135"/>
                        </a:spcBef>
                      </a:pPr>
                      <a:r>
                        <a:rPr lang="en-US" sz="1200" dirty="0">
                          <a:latin typeface="Times New Roman"/>
                          <a:cs typeface="Times New Roman"/>
                        </a:rPr>
                        <a:t>26</a:t>
                      </a:r>
                      <a:r>
                        <a:rPr lang="en-US" sz="1200" baseline="30000" dirty="0">
                          <a:latin typeface="Times New Roman"/>
                          <a:cs typeface="Times New Roman"/>
                        </a:rPr>
                        <a:t>th</a:t>
                      </a:r>
                      <a:r>
                        <a:rPr lang="en-US" sz="1200" dirty="0">
                          <a:latin typeface="Times New Roman"/>
                          <a:cs typeface="Times New Roman"/>
                        </a:rPr>
                        <a:t> August 2023</a:t>
                      </a:r>
                      <a:endParaRPr sz="1200" dirty="0">
                        <a:latin typeface="Times New Roman"/>
                        <a:cs typeface="Times New Roman"/>
                      </a:endParaRPr>
                    </a:p>
                  </a:txBody>
                  <a:tcPr marL="0" marR="0" marT="0" marB="0"/>
                </a:tc>
                <a:tc>
                  <a:txBody>
                    <a:bodyPr/>
                    <a:lstStyle/>
                    <a:p>
                      <a:pPr marL="0" algn="ctr" rtl="0">
                        <a:lnSpc>
                          <a:spcPct val="150000"/>
                        </a:lnSpc>
                      </a:pPr>
                      <a:r>
                        <a:rPr lang="en-US" sz="1200" dirty="0">
                          <a:latin typeface="Times New Roman"/>
                          <a:cs typeface="Times New Roman"/>
                        </a:rPr>
                        <a:t>Saturday </a:t>
                      </a:r>
                      <a:endParaRPr sz="1200" dirty="0">
                        <a:latin typeface="Times New Roman"/>
                        <a:cs typeface="Times New Roman"/>
                      </a:endParaRPr>
                    </a:p>
                  </a:txBody>
                  <a:tcPr marL="0" marR="0" marT="0" marB="0"/>
                </a:tc>
                <a:tc>
                  <a:txBody>
                    <a:bodyPr/>
                    <a:lstStyle/>
                    <a:p>
                      <a:pPr marL="0" algn="ctr" rtl="0">
                        <a:lnSpc>
                          <a:spcPct val="150000"/>
                        </a:lnSpc>
                      </a:pPr>
                      <a:r>
                        <a:rPr lang="en-US" sz="1200" dirty="0">
                          <a:latin typeface="Times New Roman"/>
                          <a:cs typeface="Times New Roman"/>
                        </a:rPr>
                        <a:t>It was our last day there because they gave us holidays after that. </a:t>
                      </a:r>
                    </a:p>
                  </a:txBody>
                  <a:tcPr marL="0" marR="0" marT="0" marB="0"/>
                </a:tc>
                <a:tc>
                  <a:txBody>
                    <a:bodyPr/>
                    <a:lstStyle/>
                    <a:p>
                      <a:pPr marL="3175" algn="ctr" rtl="0">
                        <a:lnSpc>
                          <a:spcPct val="150000"/>
                        </a:lnSpc>
                        <a:spcBef>
                          <a:spcPts val="100"/>
                        </a:spcBef>
                      </a:pPr>
                      <a:r>
                        <a:rPr lang="en-US" sz="1200" dirty="0">
                          <a:latin typeface="Times New Roman"/>
                          <a:cs typeface="Times New Roman"/>
                        </a:rPr>
                        <a:t>It was a great day we met everyone and discussed our journey.</a:t>
                      </a:r>
                      <a:endParaRPr sz="1200" dirty="0">
                        <a:latin typeface="Times New Roman"/>
                        <a:cs typeface="Times New Roman"/>
                      </a:endParaRPr>
                    </a:p>
                  </a:txBody>
                  <a:tcPr marL="0" marR="0" marT="12700" marB="0"/>
                </a:tc>
                <a:tc>
                  <a:txBody>
                    <a:bodyPr/>
                    <a:lstStyle/>
                    <a:p>
                      <a:pPr marL="0" algn="ctr" rtl="0">
                        <a:lnSpc>
                          <a:spcPct val="150000"/>
                        </a:lnSpc>
                      </a:pPr>
                      <a:r>
                        <a:rPr lang="en-US" sz="1200" dirty="0">
                          <a:latin typeface="Times New Roman"/>
                          <a:cs typeface="Times New Roman"/>
                        </a:rPr>
                        <a:t>They claimed that we are one of the best internees they ever had. </a:t>
                      </a:r>
                      <a:endParaRPr sz="1200" dirty="0">
                        <a:latin typeface="Times New Roman"/>
                        <a:cs typeface="Times New Roman"/>
                      </a:endParaRPr>
                    </a:p>
                  </a:txBody>
                  <a:tcPr marL="0" marR="0" marT="0" marB="0"/>
                </a:tc>
                <a:tc>
                  <a:txBody>
                    <a:bodyPr/>
                    <a:lstStyle/>
                    <a:p>
                      <a:pPr marL="0" algn="ctr" rtl="0">
                        <a:lnSpc>
                          <a:spcPct val="150000"/>
                        </a:lnSpc>
                      </a:pPr>
                      <a:r>
                        <a:rPr lang="en-US" sz="1200" dirty="0">
                          <a:latin typeface="Times New Roman"/>
                          <a:cs typeface="Times New Roman"/>
                        </a:rPr>
                        <a:t> Overall experience was great.</a:t>
                      </a:r>
                      <a:endParaRPr sz="1200" dirty="0">
                        <a:latin typeface="Times New Roman"/>
                        <a:cs typeface="Times New Roman"/>
                      </a:endParaRPr>
                    </a:p>
                  </a:txBody>
                  <a:tcPr marL="0" marR="0" marT="0" marB="0"/>
                </a:tc>
                <a:tc>
                  <a:txBody>
                    <a:bodyPr/>
                    <a:lstStyle/>
                    <a:p>
                      <a:pPr marL="0" algn="ctr" rtl="0">
                        <a:lnSpc>
                          <a:spcPct val="150000"/>
                        </a:lnSpc>
                      </a:pPr>
                      <a:r>
                        <a:rPr lang="en-US" sz="1200" dirty="0">
                          <a:latin typeface="Times New Roman"/>
                          <a:cs typeface="Times New Roman"/>
                        </a:rPr>
                        <a:t> GREAT DAY!</a:t>
                      </a:r>
                      <a:endParaRPr sz="1200" dirty="0">
                        <a:latin typeface="Times New Roman"/>
                        <a:cs typeface="Times New Roman"/>
                      </a:endParaRPr>
                    </a:p>
                  </a:txBody>
                  <a:tcPr marL="0" marR="0" marT="0" marB="0"/>
                </a:tc>
                <a:extLst>
                  <a:ext uri="{0D108BD9-81ED-4DB2-BD59-A6C34878D82A}">
                    <a16:rowId xmlns:a16="http://schemas.microsoft.com/office/drawing/2014/main" val="145360515"/>
                  </a:ext>
                </a:extLst>
              </a:tr>
            </a:tbl>
          </a:graphicData>
        </a:graphic>
      </p:graphicFrame>
      <p:sp>
        <p:nvSpPr>
          <p:cNvPr id="5" name="Date Placeholder 4">
            <a:extLst>
              <a:ext uri="{FF2B5EF4-FFF2-40B4-BE49-F238E27FC236}">
                <a16:creationId xmlns:a16="http://schemas.microsoft.com/office/drawing/2014/main" id="{85B6B00A-CFE4-C1A1-7031-0A0256751C97}"/>
              </a:ext>
            </a:extLst>
          </p:cNvPr>
          <p:cNvSpPr>
            <a:spLocks noGrp="1"/>
          </p:cNvSpPr>
          <p:nvPr>
            <p:ph type="dt" sz="half" idx="6"/>
          </p:nvPr>
        </p:nvSpPr>
        <p:spPr/>
        <p:txBody>
          <a:bodyPr/>
          <a:lstStyle/>
          <a:p>
            <a:fld id="{28869142-5611-3B46-A474-26B180A4CBF6}" type="datetime1">
              <a:rPr lang="en-US" smtClean="0"/>
              <a:t>9/10/23</a:t>
            </a:fld>
            <a:endParaRPr lang="en-US"/>
          </a:p>
        </p:txBody>
      </p:sp>
      <p:sp>
        <p:nvSpPr>
          <p:cNvPr id="6" name="Slide Number Placeholder 5">
            <a:extLst>
              <a:ext uri="{FF2B5EF4-FFF2-40B4-BE49-F238E27FC236}">
                <a16:creationId xmlns:a16="http://schemas.microsoft.com/office/drawing/2014/main" id="{C2F77422-3C3B-A479-2265-EC712C6FB31C}"/>
              </a:ext>
            </a:extLst>
          </p:cNvPr>
          <p:cNvSpPr>
            <a:spLocks noGrp="1"/>
          </p:cNvSpPr>
          <p:nvPr>
            <p:ph type="sldNum" sz="quarter" idx="7"/>
          </p:nvPr>
        </p:nvSpPr>
        <p:spPr/>
        <p:txBody>
          <a:bodyPr/>
          <a:lstStyle/>
          <a:p>
            <a:fld id="{B6F15528-21DE-4FAA-801E-634DDDAF4B2B}" type="slidenum">
              <a:rPr lang="en-PK" smtClean="0"/>
              <a:t>33</a:t>
            </a:fld>
            <a:endParaRPr lang="en-PK"/>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3287395" y="1200531"/>
            <a:ext cx="1198880" cy="238760"/>
          </a:xfrm>
          <a:prstGeom prst="rect">
            <a:avLst/>
          </a:prstGeom>
        </p:spPr>
        <p:txBody>
          <a:bodyPr vert="horz" wrap="square" lIns="0" tIns="12700" rIns="0" bIns="0" rtlCol="0">
            <a:spAutoFit/>
          </a:bodyPr>
          <a:lstStyle/>
          <a:p>
            <a:pPr marL="12700">
              <a:lnSpc>
                <a:spcPct val="100000"/>
              </a:lnSpc>
              <a:spcBef>
                <a:spcPts val="100"/>
              </a:spcBef>
            </a:pPr>
            <a:r>
              <a:rPr sz="1400" b="1" spc="-10" dirty="0">
                <a:latin typeface="Times New Roman"/>
                <a:cs typeface="Times New Roman"/>
              </a:rPr>
              <a:t>Work</a:t>
            </a:r>
            <a:r>
              <a:rPr sz="1400" b="1" spc="-55" dirty="0">
                <a:latin typeface="Times New Roman"/>
                <a:cs typeface="Times New Roman"/>
              </a:rPr>
              <a:t> </a:t>
            </a:r>
            <a:r>
              <a:rPr sz="1400" b="1" spc="-10" dirty="0">
                <a:latin typeface="Times New Roman"/>
                <a:cs typeface="Times New Roman"/>
              </a:rPr>
              <a:t>Samples:</a:t>
            </a:r>
            <a:endParaRPr sz="1400">
              <a:latin typeface="Times New Roman"/>
              <a:cs typeface="Times New Roman"/>
            </a:endParaRPr>
          </a:p>
        </p:txBody>
      </p:sp>
      <p:pic>
        <p:nvPicPr>
          <p:cNvPr id="6" name="Picture 5">
            <a:extLst>
              <a:ext uri="{FF2B5EF4-FFF2-40B4-BE49-F238E27FC236}">
                <a16:creationId xmlns:a16="http://schemas.microsoft.com/office/drawing/2014/main" id="{45BE8C1C-B6A0-D9BC-AA3C-E24031F988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8050" y="1752600"/>
            <a:ext cx="5956300" cy="4467225"/>
          </a:xfrm>
          <a:prstGeom prst="rect">
            <a:avLst/>
          </a:prstGeom>
        </p:spPr>
      </p:pic>
      <p:sp>
        <p:nvSpPr>
          <p:cNvPr id="7" name="Date Placeholder 6">
            <a:extLst>
              <a:ext uri="{FF2B5EF4-FFF2-40B4-BE49-F238E27FC236}">
                <a16:creationId xmlns:a16="http://schemas.microsoft.com/office/drawing/2014/main" id="{C5B16B11-3A86-6C3B-A2CB-CCA023BAB223}"/>
              </a:ext>
            </a:extLst>
          </p:cNvPr>
          <p:cNvSpPr>
            <a:spLocks noGrp="1"/>
          </p:cNvSpPr>
          <p:nvPr>
            <p:ph type="dt" sz="half" idx="6"/>
          </p:nvPr>
        </p:nvSpPr>
        <p:spPr/>
        <p:txBody>
          <a:bodyPr/>
          <a:lstStyle/>
          <a:p>
            <a:fld id="{85675893-91E7-DB47-831A-FFF7BDACDAD5}" type="datetime1">
              <a:rPr lang="en-US" smtClean="0"/>
              <a:t>9/10/23</a:t>
            </a:fld>
            <a:endParaRPr lang="en-US"/>
          </a:p>
        </p:txBody>
      </p:sp>
      <p:sp>
        <p:nvSpPr>
          <p:cNvPr id="8" name="Slide Number Placeholder 7">
            <a:extLst>
              <a:ext uri="{FF2B5EF4-FFF2-40B4-BE49-F238E27FC236}">
                <a16:creationId xmlns:a16="http://schemas.microsoft.com/office/drawing/2014/main" id="{334A94FB-1C90-D732-3872-7B90D93DB16F}"/>
              </a:ext>
            </a:extLst>
          </p:cNvPr>
          <p:cNvSpPr>
            <a:spLocks noGrp="1"/>
          </p:cNvSpPr>
          <p:nvPr>
            <p:ph type="sldNum" sz="quarter" idx="7"/>
          </p:nvPr>
        </p:nvSpPr>
        <p:spPr/>
        <p:txBody>
          <a:bodyPr/>
          <a:lstStyle/>
          <a:p>
            <a:fld id="{B6F15528-21DE-4FAA-801E-634DDDAF4B2B}" type="slidenum">
              <a:rPr lang="en-PK" smtClean="0"/>
              <a:t>34</a:t>
            </a:fld>
            <a:endParaRPr lang="en-PK"/>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17BD972-7E20-D4D3-65DE-8F5AC4264B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52400"/>
            <a:ext cx="2743200" cy="4100783"/>
          </a:xfrm>
          <a:prstGeom prst="rect">
            <a:avLst/>
          </a:prstGeom>
        </p:spPr>
      </p:pic>
      <p:sp>
        <p:nvSpPr>
          <p:cNvPr id="11" name="TextBox 10">
            <a:extLst>
              <a:ext uri="{FF2B5EF4-FFF2-40B4-BE49-F238E27FC236}">
                <a16:creationId xmlns:a16="http://schemas.microsoft.com/office/drawing/2014/main" id="{EC55D85A-3F04-3A5C-BDED-54A9C1309523}"/>
              </a:ext>
            </a:extLst>
          </p:cNvPr>
          <p:cNvSpPr txBox="1"/>
          <p:nvPr/>
        </p:nvSpPr>
        <p:spPr>
          <a:xfrm>
            <a:off x="142522" y="4495800"/>
            <a:ext cx="7487356" cy="1242841"/>
          </a:xfrm>
          <a:prstGeom prst="rect">
            <a:avLst/>
          </a:prstGeom>
          <a:noFill/>
        </p:spPr>
        <p:txBody>
          <a:bodyPr wrap="square" rtlCol="0">
            <a:spAutoFit/>
          </a:bodyPr>
          <a:lstStyle/>
          <a:p>
            <a:pPr algn="l" rtl="0">
              <a:lnSpc>
                <a:spcPct val="150000"/>
              </a:lnSpc>
            </a:pPr>
            <a:r>
              <a:rPr lang="en-PK" b="1" i="1" dirty="0">
                <a:latin typeface="Times New Roman" panose="02020603050405020304" pitchFamily="18" charset="0"/>
                <a:cs typeface="Times New Roman" panose="02020603050405020304" pitchFamily="18" charset="0"/>
              </a:rPr>
              <a:t>Following are the links to the posts I have worked on:-</a:t>
            </a:r>
          </a:p>
          <a:p>
            <a:pPr algn="l" rtl="0">
              <a:lnSpc>
                <a:spcPct val="150000"/>
              </a:lnSpc>
            </a:pPr>
            <a:r>
              <a:rPr lang="en-GB" sz="1600" dirty="0">
                <a:latin typeface="Times New Roman" panose="02020603050405020304" pitchFamily="18" charset="0"/>
                <a:cs typeface="Times New Roman" panose="02020603050405020304" pitchFamily="18" charset="0"/>
                <a:hlinkClick r:id="rId3"/>
              </a:rPr>
              <a:t>https://www.instagram.com/p/CvZ5Arko3RU/?igshid=NmQ4MjZlMjE5YQ==</a:t>
            </a:r>
            <a:endParaRPr lang="en-GB" sz="1600" dirty="0">
              <a:latin typeface="Times New Roman" panose="02020603050405020304" pitchFamily="18" charset="0"/>
              <a:cs typeface="Times New Roman" panose="02020603050405020304" pitchFamily="18" charset="0"/>
            </a:endParaRPr>
          </a:p>
          <a:p>
            <a:pPr algn="l" rtl="0">
              <a:lnSpc>
                <a:spcPct val="150000"/>
              </a:lnSpc>
            </a:pPr>
            <a:r>
              <a:rPr lang="en-GB" sz="1600" dirty="0">
                <a:latin typeface="Times New Roman" panose="02020603050405020304" pitchFamily="18" charset="0"/>
                <a:cs typeface="Times New Roman" panose="02020603050405020304" pitchFamily="18" charset="0"/>
              </a:rPr>
              <a:t>https://</a:t>
            </a:r>
            <a:r>
              <a:rPr lang="en-GB" sz="1600" dirty="0" err="1">
                <a:latin typeface="Times New Roman" panose="02020603050405020304" pitchFamily="18" charset="0"/>
                <a:cs typeface="Times New Roman" panose="02020603050405020304" pitchFamily="18" charset="0"/>
              </a:rPr>
              <a:t>www.instagram.com</a:t>
            </a:r>
            <a:r>
              <a:rPr lang="en-GB" sz="1600" dirty="0">
                <a:latin typeface="Times New Roman" panose="02020603050405020304" pitchFamily="18" charset="0"/>
                <a:cs typeface="Times New Roman" panose="02020603050405020304" pitchFamily="18" charset="0"/>
              </a:rPr>
              <a:t>/reel/Cv5U51tI22f/?</a:t>
            </a:r>
            <a:r>
              <a:rPr lang="en-GB" sz="1600" dirty="0" err="1">
                <a:latin typeface="Times New Roman" panose="02020603050405020304" pitchFamily="18" charset="0"/>
                <a:cs typeface="Times New Roman" panose="02020603050405020304" pitchFamily="18" charset="0"/>
              </a:rPr>
              <a:t>igshid</a:t>
            </a:r>
            <a:r>
              <a:rPr lang="en-GB" sz="1600" dirty="0">
                <a:latin typeface="Times New Roman" panose="02020603050405020304" pitchFamily="18" charset="0"/>
                <a:cs typeface="Times New Roman" panose="02020603050405020304" pitchFamily="18" charset="0"/>
              </a:rPr>
              <a:t>=NmQ4MjZlMjE5YQ==</a:t>
            </a:r>
            <a:endParaRPr lang="en-PK" sz="1600" dirty="0">
              <a:latin typeface="Times New Roman" panose="02020603050405020304" pitchFamily="18" charset="0"/>
              <a:cs typeface="Times New Roman" panose="02020603050405020304" pitchFamily="18" charset="0"/>
            </a:endParaRPr>
          </a:p>
        </p:txBody>
      </p:sp>
      <p:sp>
        <p:nvSpPr>
          <p:cNvPr id="12" name="Date Placeholder 11">
            <a:extLst>
              <a:ext uri="{FF2B5EF4-FFF2-40B4-BE49-F238E27FC236}">
                <a16:creationId xmlns:a16="http://schemas.microsoft.com/office/drawing/2014/main" id="{43DB3216-B392-F408-EE4D-64B1B975CEF1}"/>
              </a:ext>
            </a:extLst>
          </p:cNvPr>
          <p:cNvSpPr>
            <a:spLocks noGrp="1"/>
          </p:cNvSpPr>
          <p:nvPr>
            <p:ph type="dt" sz="half" idx="6"/>
          </p:nvPr>
        </p:nvSpPr>
        <p:spPr/>
        <p:txBody>
          <a:bodyPr/>
          <a:lstStyle/>
          <a:p>
            <a:fld id="{6B940CA3-ECC5-C342-B1F9-4A8E1D0474E4}" type="datetime1">
              <a:rPr lang="en-US" smtClean="0"/>
              <a:t>9/10/23</a:t>
            </a:fld>
            <a:endParaRPr lang="en-US"/>
          </a:p>
        </p:txBody>
      </p:sp>
      <p:sp>
        <p:nvSpPr>
          <p:cNvPr id="13" name="Slide Number Placeholder 12">
            <a:extLst>
              <a:ext uri="{FF2B5EF4-FFF2-40B4-BE49-F238E27FC236}">
                <a16:creationId xmlns:a16="http://schemas.microsoft.com/office/drawing/2014/main" id="{277E8845-DC26-94C0-2786-E5A69DDFD473}"/>
              </a:ext>
            </a:extLst>
          </p:cNvPr>
          <p:cNvSpPr>
            <a:spLocks noGrp="1"/>
          </p:cNvSpPr>
          <p:nvPr>
            <p:ph type="sldNum" sz="quarter" idx="7"/>
          </p:nvPr>
        </p:nvSpPr>
        <p:spPr/>
        <p:txBody>
          <a:bodyPr/>
          <a:lstStyle/>
          <a:p>
            <a:fld id="{B6F15528-21DE-4FAA-801E-634DDDAF4B2B}" type="slidenum">
              <a:rPr lang="en-PK" smtClean="0"/>
              <a:t>35</a:t>
            </a:fld>
            <a:endParaRPr lang="en-PK"/>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838200" y="304800"/>
            <a:ext cx="5808980" cy="371897"/>
          </a:xfrm>
          <a:prstGeom prst="rect">
            <a:avLst/>
          </a:prstGeom>
        </p:spPr>
        <p:txBody>
          <a:bodyPr vert="horz" wrap="square" lIns="0" tIns="93980" rIns="0" bIns="0" rtlCol="0">
            <a:spAutoFit/>
          </a:bodyPr>
          <a:lstStyle/>
          <a:p>
            <a:pPr marL="2327910">
              <a:lnSpc>
                <a:spcPct val="100000"/>
              </a:lnSpc>
              <a:spcBef>
                <a:spcPts val="740"/>
              </a:spcBef>
            </a:pPr>
            <a:r>
              <a:rPr b="1" spc="-10" dirty="0">
                <a:latin typeface="Times New Roman"/>
                <a:cs typeface="Times New Roman"/>
              </a:rPr>
              <a:t>Critical</a:t>
            </a:r>
            <a:r>
              <a:rPr b="1" spc="-40" dirty="0">
                <a:latin typeface="Times New Roman"/>
                <a:cs typeface="Times New Roman"/>
              </a:rPr>
              <a:t> </a:t>
            </a:r>
            <a:r>
              <a:rPr b="1" spc="-10" dirty="0">
                <a:latin typeface="Times New Roman"/>
                <a:cs typeface="Times New Roman"/>
              </a:rPr>
              <a:t>Analysis:</a:t>
            </a:r>
            <a:endParaRPr dirty="0">
              <a:latin typeface="Times New Roman"/>
              <a:cs typeface="Times New Roman"/>
            </a:endParaRPr>
          </a:p>
        </p:txBody>
      </p:sp>
      <p:sp>
        <p:nvSpPr>
          <p:cNvPr id="4" name="TextBox 3">
            <a:extLst>
              <a:ext uri="{FF2B5EF4-FFF2-40B4-BE49-F238E27FC236}">
                <a16:creationId xmlns:a16="http://schemas.microsoft.com/office/drawing/2014/main" id="{840157D8-E4F2-9F03-B40D-F814BDA69654}"/>
              </a:ext>
            </a:extLst>
          </p:cNvPr>
          <p:cNvSpPr txBox="1"/>
          <p:nvPr/>
        </p:nvSpPr>
        <p:spPr>
          <a:xfrm>
            <a:off x="609600" y="914400"/>
            <a:ext cx="6934200" cy="7946855"/>
          </a:xfrm>
          <a:prstGeom prst="rect">
            <a:avLst/>
          </a:prstGeom>
          <a:noFill/>
        </p:spPr>
        <p:txBody>
          <a:bodyPr wrap="square" rtlCol="0">
            <a:spAutoFit/>
          </a:bodyPr>
          <a:lstStyle/>
          <a:p>
            <a:pPr algn="ctr">
              <a:lnSpc>
                <a:spcPct val="150000"/>
              </a:lnSpc>
            </a:pPr>
            <a:r>
              <a:rPr lang="en-GB" sz="1600" b="1" i="1" dirty="0"/>
              <a:t>Introduction:-</a:t>
            </a:r>
          </a:p>
          <a:p>
            <a:pPr algn="ctr">
              <a:lnSpc>
                <a:spcPct val="150000"/>
              </a:lnSpc>
            </a:pPr>
            <a:r>
              <a:rPr lang="en-GB" sz="1400" dirty="0"/>
              <a:t>Advertising agencies play a crucial role in the marketing industry as they help businesses to promote their products and services to the target audience. This critical analysis will focus on Marshmallow Advertising Agency, which is a full-service advertising agency that offers creative marketing solutions to clients across various industries. The analysis will provide an overview of the agency's history, mission, and values, followed by an examination of its approach to advertising, client relationships, and diversity and inclusion.</a:t>
            </a:r>
          </a:p>
          <a:p>
            <a:pPr algn="ctr">
              <a:lnSpc>
                <a:spcPct val="150000"/>
              </a:lnSpc>
            </a:pPr>
            <a:endParaRPr lang="en-GB" sz="1400" dirty="0"/>
          </a:p>
          <a:p>
            <a:pPr algn="ctr">
              <a:lnSpc>
                <a:spcPct val="150000"/>
              </a:lnSpc>
            </a:pPr>
            <a:r>
              <a:rPr lang="en-GB" sz="1600" b="1" i="1" dirty="0">
                <a:latin typeface="Times New Roman" panose="02020603050405020304" pitchFamily="18" charset="0"/>
                <a:cs typeface="Times New Roman" panose="02020603050405020304" pitchFamily="18" charset="0"/>
              </a:rPr>
              <a:t>Overview of Marshmallow Advertising Agency:-</a:t>
            </a:r>
          </a:p>
          <a:p>
            <a:pPr algn="ctr">
              <a:lnSpc>
                <a:spcPct val="150000"/>
              </a:lnSpc>
            </a:pPr>
            <a:r>
              <a:rPr lang="en-GB" sz="1400" dirty="0">
                <a:latin typeface="Times New Roman" panose="02020603050405020304" pitchFamily="18" charset="0"/>
                <a:cs typeface="Times New Roman" panose="02020603050405020304" pitchFamily="18" charset="0"/>
              </a:rPr>
              <a:t>Marshmallow Advertising Agency was founded in 2000 and has since grown to become one of the leading advertising agencies in the country. The agency's mission is to provide innovative and effective marketing solutions to clients while maintaining a high level of professionalism and integrity. The agency's values include creativity, teamwork, transparency, and accountability.</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600" b="1" dirty="0">
                <a:latin typeface="Times New Roman" panose="02020603050405020304" pitchFamily="18" charset="0"/>
                <a:cs typeface="Times New Roman" panose="02020603050405020304" pitchFamily="18" charset="0"/>
              </a:rPr>
              <a:t>Approach to Advertising:-</a:t>
            </a:r>
          </a:p>
          <a:p>
            <a:pPr algn="ctr">
              <a:lnSpc>
                <a:spcPct val="150000"/>
              </a:lnSpc>
            </a:pPr>
            <a:r>
              <a:rPr lang="en-GB" sz="1400" dirty="0">
                <a:latin typeface="Times New Roman" panose="02020603050405020304" pitchFamily="18" charset="0"/>
                <a:cs typeface="Times New Roman" panose="02020603050405020304" pitchFamily="18" charset="0"/>
              </a:rPr>
              <a:t>Marshmallow Advertising Agency's approach to advertising is based on a deep understanding of the target audience and the client's business objectives. The marshmallow advertising agency's creative team works closely with clients to develop unique and compelling campaigns that resonate with consumers. The marshmallow agency's campaigns are designed to evoke emotions and create a lasting impression on the target audience.</a:t>
            </a:r>
          </a:p>
          <a:p>
            <a:pPr algn="ctr">
              <a:lnSpc>
                <a:spcPct val="150000"/>
              </a:lnSpc>
            </a:pPr>
            <a:endParaRPr lang="en-GB" sz="1400" dirty="0"/>
          </a:p>
          <a:p>
            <a:pPr>
              <a:lnSpc>
                <a:spcPct val="150000"/>
              </a:lnSpc>
            </a:pPr>
            <a:endParaRPr lang="en-GB" sz="1400" dirty="0"/>
          </a:p>
        </p:txBody>
      </p:sp>
      <p:sp>
        <p:nvSpPr>
          <p:cNvPr id="5" name="Date Placeholder 4">
            <a:extLst>
              <a:ext uri="{FF2B5EF4-FFF2-40B4-BE49-F238E27FC236}">
                <a16:creationId xmlns:a16="http://schemas.microsoft.com/office/drawing/2014/main" id="{8ACEE115-8102-2368-BD9D-E63B1D4FDC3D}"/>
              </a:ext>
            </a:extLst>
          </p:cNvPr>
          <p:cNvSpPr>
            <a:spLocks noGrp="1"/>
          </p:cNvSpPr>
          <p:nvPr>
            <p:ph type="dt" sz="half" idx="6"/>
          </p:nvPr>
        </p:nvSpPr>
        <p:spPr/>
        <p:txBody>
          <a:bodyPr/>
          <a:lstStyle/>
          <a:p>
            <a:fld id="{37F2714C-2ED4-8644-9F55-61AD8FB5FD12}" type="datetime1">
              <a:rPr lang="en-US" smtClean="0"/>
              <a:t>9/10/23</a:t>
            </a:fld>
            <a:endParaRPr lang="en-US"/>
          </a:p>
        </p:txBody>
      </p:sp>
      <p:sp>
        <p:nvSpPr>
          <p:cNvPr id="6" name="Slide Number Placeholder 5">
            <a:extLst>
              <a:ext uri="{FF2B5EF4-FFF2-40B4-BE49-F238E27FC236}">
                <a16:creationId xmlns:a16="http://schemas.microsoft.com/office/drawing/2014/main" id="{2FD9343D-9F2E-E7F0-326D-747EAE5D5C44}"/>
              </a:ext>
            </a:extLst>
          </p:cNvPr>
          <p:cNvSpPr>
            <a:spLocks noGrp="1"/>
          </p:cNvSpPr>
          <p:nvPr>
            <p:ph type="sldNum" sz="quarter" idx="7"/>
          </p:nvPr>
        </p:nvSpPr>
        <p:spPr/>
        <p:txBody>
          <a:bodyPr/>
          <a:lstStyle/>
          <a:p>
            <a:fld id="{B6F15528-21DE-4FAA-801E-634DDDAF4B2B}" type="slidenum">
              <a:rPr lang="en-PK" smtClean="0"/>
              <a:t>36</a:t>
            </a:fld>
            <a:endParaRPr lang="en-PK"/>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1AA04EF-BA87-AB97-D7BD-45FD976D01C0}"/>
              </a:ext>
            </a:extLst>
          </p:cNvPr>
          <p:cNvSpPr txBox="1"/>
          <p:nvPr/>
        </p:nvSpPr>
        <p:spPr>
          <a:xfrm>
            <a:off x="609600" y="381000"/>
            <a:ext cx="6400800" cy="7855740"/>
          </a:xfrm>
          <a:prstGeom prst="rect">
            <a:avLst/>
          </a:prstGeom>
          <a:noFill/>
        </p:spPr>
        <p:txBody>
          <a:bodyPr wrap="square" rtlCol="0">
            <a:spAutoFit/>
          </a:bodyPr>
          <a:lstStyle/>
          <a:p>
            <a:pP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dirty="0">
                <a:latin typeface="Times New Roman" panose="02020603050405020304" pitchFamily="18" charset="0"/>
                <a:cs typeface="Times New Roman" panose="02020603050405020304" pitchFamily="18" charset="0"/>
              </a:rPr>
              <a:t>One of the strengths of Marshmallow Advertising Agency is its ability to leverage social media platforms to reach its target audience. The marshmallow advertising agency has a dedicated social media team that develops social media campaigns that are tailored to the needs of each client. The agency also uses data analytics to measure the success of its campaigns and make adjustments as needed.</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600" b="1" i="1" dirty="0">
                <a:latin typeface="Times New Roman" panose="02020603050405020304" pitchFamily="18" charset="0"/>
                <a:cs typeface="Times New Roman" panose="02020603050405020304" pitchFamily="18" charset="0"/>
              </a:rPr>
              <a:t>Client Relationships:-</a:t>
            </a:r>
          </a:p>
          <a:p>
            <a:pPr algn="ctr">
              <a:lnSpc>
                <a:spcPct val="150000"/>
              </a:lnSpc>
            </a:pPr>
            <a:r>
              <a:rPr lang="en-GB" sz="1400" dirty="0">
                <a:latin typeface="Times New Roman" panose="02020603050405020304" pitchFamily="18" charset="0"/>
                <a:cs typeface="Times New Roman" panose="02020603050405020304" pitchFamily="18" charset="0"/>
              </a:rPr>
              <a:t>Marshmallow Advertising Agency places a high value on building strong relationships with its clients. The agency's account executives work closely with clients to ensure that their needs are met throughout the campaign development process. The agency also provides regular updates to clients on the progress of their campaigns and welcomes feedback from clients.</a:t>
            </a:r>
          </a:p>
          <a:p>
            <a:pPr algn="ctr">
              <a:lnSpc>
                <a:spcPct val="150000"/>
              </a:lnSpc>
            </a:pPr>
            <a:r>
              <a:rPr lang="en-GB" sz="1400" dirty="0">
                <a:latin typeface="Times New Roman" panose="02020603050405020304" pitchFamily="18" charset="0"/>
                <a:cs typeface="Times New Roman" panose="02020603050405020304" pitchFamily="18" charset="0"/>
              </a:rPr>
              <a:t>However, one weakness of Marshmallow Advertising Agency is that it can be slow to respond to client inquiries or concerns. This can sometimes lead to frustration on the part of clients who feel that their needs are not being addressed in a timely manner.</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i="1" dirty="0">
                <a:latin typeface="Times New Roman" panose="02020603050405020304" pitchFamily="18" charset="0"/>
                <a:cs typeface="Times New Roman" panose="02020603050405020304" pitchFamily="18" charset="0"/>
              </a:rPr>
              <a:t>Diversity and Inclusion:-</a:t>
            </a:r>
          </a:p>
          <a:p>
            <a:pPr algn="ctr">
              <a:lnSpc>
                <a:spcPct val="150000"/>
              </a:lnSpc>
            </a:pPr>
            <a:r>
              <a:rPr lang="en-GB" sz="1400" dirty="0">
                <a:latin typeface="Times New Roman" panose="02020603050405020304" pitchFamily="18" charset="0"/>
                <a:cs typeface="Times New Roman" panose="02020603050405020304" pitchFamily="18" charset="0"/>
              </a:rPr>
              <a:t>Marshmallow Advertising Agency has made a commitment to diversity and inclusion in its workforce and its campaigns. The agency's workforce is diverse, with employees from different racial, ethnic, and socioeconomic backgrounds. The agency also strives to represent diverse perspectives in its campaigns and has developed campaigns that promote inclusivity and equality.</a:t>
            </a:r>
          </a:p>
          <a:p>
            <a:pPr>
              <a:lnSpc>
                <a:spcPct val="150000"/>
              </a:lnSpc>
            </a:pPr>
            <a:endParaRPr lang="en-GB" sz="1400" dirty="0">
              <a:latin typeface="Times New Roman" panose="02020603050405020304" pitchFamily="18" charset="0"/>
              <a:cs typeface="Times New Roman" panose="02020603050405020304" pitchFamily="18" charset="0"/>
            </a:endParaRPr>
          </a:p>
        </p:txBody>
      </p:sp>
      <p:sp>
        <p:nvSpPr>
          <p:cNvPr id="5" name="Date Placeholder 4">
            <a:extLst>
              <a:ext uri="{FF2B5EF4-FFF2-40B4-BE49-F238E27FC236}">
                <a16:creationId xmlns:a16="http://schemas.microsoft.com/office/drawing/2014/main" id="{AE1177B9-0D45-EFC2-55A0-441F56662FF9}"/>
              </a:ext>
            </a:extLst>
          </p:cNvPr>
          <p:cNvSpPr>
            <a:spLocks noGrp="1"/>
          </p:cNvSpPr>
          <p:nvPr>
            <p:ph type="dt" sz="half" idx="6"/>
          </p:nvPr>
        </p:nvSpPr>
        <p:spPr/>
        <p:txBody>
          <a:bodyPr/>
          <a:lstStyle/>
          <a:p>
            <a:fld id="{20B27108-CD3E-2C43-BFAF-DA5CF20045B4}" type="datetime1">
              <a:rPr lang="en-US" smtClean="0"/>
              <a:t>9/10/23</a:t>
            </a:fld>
            <a:endParaRPr lang="en-US"/>
          </a:p>
        </p:txBody>
      </p:sp>
      <p:sp>
        <p:nvSpPr>
          <p:cNvPr id="6" name="Slide Number Placeholder 5">
            <a:extLst>
              <a:ext uri="{FF2B5EF4-FFF2-40B4-BE49-F238E27FC236}">
                <a16:creationId xmlns:a16="http://schemas.microsoft.com/office/drawing/2014/main" id="{54B50607-4CB0-4603-F686-61661EA94FF3}"/>
              </a:ext>
            </a:extLst>
          </p:cNvPr>
          <p:cNvSpPr>
            <a:spLocks noGrp="1"/>
          </p:cNvSpPr>
          <p:nvPr>
            <p:ph type="sldNum" sz="quarter" idx="7"/>
          </p:nvPr>
        </p:nvSpPr>
        <p:spPr/>
        <p:txBody>
          <a:bodyPr/>
          <a:lstStyle/>
          <a:p>
            <a:fld id="{B6F15528-21DE-4FAA-801E-634DDDAF4B2B}" type="slidenum">
              <a:rPr lang="en-PK" smtClean="0"/>
              <a:t>37</a:t>
            </a:fld>
            <a:endParaRPr lang="en-PK"/>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6D40A9A-07DC-98D5-6CC2-A03C5092035E}"/>
              </a:ext>
            </a:extLst>
          </p:cNvPr>
          <p:cNvSpPr txBox="1"/>
          <p:nvPr/>
        </p:nvSpPr>
        <p:spPr>
          <a:xfrm>
            <a:off x="144780" y="76200"/>
            <a:ext cx="7399020" cy="10533396"/>
          </a:xfrm>
          <a:prstGeom prst="rect">
            <a:avLst/>
          </a:prstGeom>
          <a:noFill/>
        </p:spPr>
        <p:txBody>
          <a:bodyPr wrap="square" rtlCol="0">
            <a:spAutoFit/>
          </a:bodyPr>
          <a:lstStyle/>
          <a:p>
            <a:pPr algn="ctr">
              <a:lnSpc>
                <a:spcPct val="150000"/>
              </a:lnSpc>
            </a:pPr>
            <a:r>
              <a:rPr lang="en-GB" sz="1400" b="1" dirty="0">
                <a:latin typeface="Times New Roman" panose="02020603050405020304" pitchFamily="18" charset="0"/>
                <a:cs typeface="Times New Roman" panose="02020603050405020304" pitchFamily="18" charset="0"/>
              </a:rPr>
              <a:t>Extensive Network: </a:t>
            </a:r>
            <a:r>
              <a:rPr lang="en-GB" sz="1400" dirty="0">
                <a:latin typeface="Times New Roman" panose="02020603050405020304" pitchFamily="18" charset="0"/>
                <a:cs typeface="Times New Roman" panose="02020603050405020304" pitchFamily="18" charset="0"/>
              </a:rPr>
              <a:t>Marshmallow advertising agencies often have a wide network of industry contacts, including media outlets, production houses, and influencers. This network allows them to negotiate better deals, secure prime advertising spaces, and collaborate with influential partners.</a:t>
            </a:r>
          </a:p>
          <a:p>
            <a:pPr algn="ctr">
              <a:lnSpc>
                <a:spcPct val="150000"/>
              </a:lnSpc>
            </a:pPr>
            <a:r>
              <a:rPr lang="en-GB" sz="1400" dirty="0">
                <a:latin typeface="Times New Roman" panose="02020603050405020304" pitchFamily="18" charset="0"/>
                <a:cs typeface="Times New Roman" panose="02020603050405020304" pitchFamily="18" charset="0"/>
              </a:rPr>
              <a:t>However, the agency could do more to promote diversity and inclusion in its leadership positions. Currently, the agency's leadership team is predominantly male, which could be seen as a barrier for women who aspire to leadership roles within the organization.</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600" b="1" i="1" dirty="0">
                <a:latin typeface="Times New Roman" panose="02020603050405020304" pitchFamily="18" charset="0"/>
                <a:cs typeface="Times New Roman" panose="02020603050405020304" pitchFamily="18" charset="0"/>
              </a:rPr>
              <a:t>Conclusion:-</a:t>
            </a:r>
          </a:p>
          <a:p>
            <a:pPr algn="ctr">
              <a:lnSpc>
                <a:spcPct val="150000"/>
              </a:lnSpc>
            </a:pPr>
            <a:r>
              <a:rPr lang="en-GB" sz="1400" dirty="0">
                <a:latin typeface="Times New Roman" panose="02020603050405020304" pitchFamily="18" charset="0"/>
                <a:cs typeface="Times New Roman" panose="02020603050405020304" pitchFamily="18" charset="0"/>
              </a:rPr>
              <a:t>Overall, Marshmallow Advertising Agency is a well-respected advertising agency that has demonstrated a commitment to providing innovative and effective marketing solutions to its clients. The agency's approach to advertising is based on a deep understanding of the target audience and the client's business objectives. The agency places a high value on building strong relationships with its clients but could improve its responsiveness to client inquiries and concerns. Finally, the agency has made a commitment to diversity and inclusion in its workforce and its campaigns but could do more to promote diversity in its leadership positions.</a:t>
            </a:r>
          </a:p>
          <a:p>
            <a:pPr algn="ctr">
              <a:lnSpc>
                <a:spcPct val="150000"/>
              </a:lnSpc>
            </a:pPr>
            <a:r>
              <a:rPr lang="en-GB" b="1" dirty="0">
                <a:latin typeface="Times New Roman" panose="02020603050405020304" pitchFamily="18" charset="0"/>
                <a:cs typeface="Times New Roman" panose="02020603050405020304" pitchFamily="18" charset="0"/>
              </a:rPr>
              <a:t>SWOT ANALYSIS:-</a:t>
            </a:r>
          </a:p>
          <a:p>
            <a:pPr algn="ctr">
              <a:lnSpc>
                <a:spcPct val="150000"/>
              </a:lnSpc>
            </a:pPr>
            <a:r>
              <a:rPr lang="en-GB" sz="1400" b="1" i="1" dirty="0">
                <a:latin typeface="Times New Roman" panose="02020603050405020304" pitchFamily="18" charset="0"/>
                <a:cs typeface="Times New Roman" panose="02020603050405020304" pitchFamily="18" charset="0"/>
              </a:rPr>
              <a:t>Strengths: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Creative Expertise: </a:t>
            </a:r>
            <a:r>
              <a:rPr lang="en-GB" sz="1400" dirty="0">
                <a:latin typeface="Times New Roman" panose="02020603050405020304" pitchFamily="18" charset="0"/>
                <a:cs typeface="Times New Roman" panose="02020603050405020304" pitchFamily="18" charset="0"/>
              </a:rPr>
              <a:t>Marshmallow</a:t>
            </a:r>
            <a:r>
              <a:rPr lang="en-GB" sz="1400" b="1" dirty="0">
                <a:latin typeface="Times New Roman" panose="02020603050405020304" pitchFamily="18" charset="0"/>
                <a:cs typeface="Times New Roman" panose="02020603050405020304" pitchFamily="18" charset="0"/>
              </a:rPr>
              <a:t> </a:t>
            </a:r>
            <a:r>
              <a:rPr lang="en-GB" sz="1400" dirty="0">
                <a:latin typeface="Times New Roman" panose="02020603050405020304" pitchFamily="18" charset="0"/>
                <a:cs typeface="Times New Roman" panose="02020603050405020304" pitchFamily="18" charset="0"/>
              </a:rPr>
              <a:t>Advertising agencies are known for their strong creative teams that possess the ability to develop innovative and impactful campaigns. This creative expertise allows them to deliver compelling messages and engage target audiences effectively.</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Strategic Thinking: </a:t>
            </a:r>
            <a:r>
              <a:rPr lang="en-GB" sz="1400" dirty="0">
                <a:latin typeface="Times New Roman" panose="02020603050405020304" pitchFamily="18" charset="0"/>
                <a:cs typeface="Times New Roman" panose="02020603050405020304" pitchFamily="18" charset="0"/>
              </a:rPr>
              <a:t>Marshmallow Advertising agencies excel in strategic planning and market analysis. They have the ability to understand client objectives, identify target markets, and develop comprehensive advertising strategies that align with business goals.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Industry Knowledge: </a:t>
            </a:r>
            <a:r>
              <a:rPr lang="en-GB" sz="1400" dirty="0">
                <a:latin typeface="Times New Roman" panose="02020603050405020304" pitchFamily="18" charset="0"/>
                <a:cs typeface="Times New Roman" panose="02020603050405020304" pitchFamily="18" charset="0"/>
              </a:rPr>
              <a:t>Marshmallow</a:t>
            </a:r>
            <a:r>
              <a:rPr lang="en-GB" sz="1400" b="1" dirty="0">
                <a:latin typeface="Times New Roman" panose="02020603050405020304" pitchFamily="18" charset="0"/>
                <a:cs typeface="Times New Roman" panose="02020603050405020304" pitchFamily="18" charset="0"/>
              </a:rPr>
              <a:t> </a:t>
            </a:r>
            <a:r>
              <a:rPr lang="en-GB" sz="1400" dirty="0">
                <a:latin typeface="Times New Roman" panose="02020603050405020304" pitchFamily="18" charset="0"/>
                <a:cs typeface="Times New Roman" panose="02020603050405020304" pitchFamily="18" charset="0"/>
              </a:rPr>
              <a:t>Advertising agencies possess deep industry knowledge and stay up-to-date with the latest trends, consumer </a:t>
            </a:r>
            <a:r>
              <a:rPr lang="en-GB" sz="1400" dirty="0" err="1">
                <a:latin typeface="Times New Roman" panose="02020603050405020304" pitchFamily="18" charset="0"/>
                <a:cs typeface="Times New Roman" panose="02020603050405020304" pitchFamily="18" charset="0"/>
              </a:rPr>
              <a:t>behavior</a:t>
            </a:r>
            <a:r>
              <a:rPr lang="en-GB" sz="1400" dirty="0">
                <a:latin typeface="Times New Roman" panose="02020603050405020304" pitchFamily="18" charset="0"/>
                <a:cs typeface="Times New Roman" panose="02020603050405020304" pitchFamily="18" charset="0"/>
              </a:rPr>
              <a:t>, and market dynamics. This knowledge enables them to provide valuable insights and recommendations to clients.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endParaRPr lang="en-GB" sz="1400" dirty="0">
              <a:latin typeface="Times New Roman" panose="02020603050405020304" pitchFamily="18" charset="0"/>
              <a:cs typeface="Times New Roman" panose="02020603050405020304" pitchFamily="18" charset="0"/>
            </a:endParaRPr>
          </a:p>
          <a:p>
            <a:pPr>
              <a:lnSpc>
                <a:spcPct val="150000"/>
              </a:lnSpc>
            </a:pPr>
            <a:endParaRPr lang="en-PK" sz="1400" dirty="0">
              <a:latin typeface="Times New Roman" panose="02020603050405020304" pitchFamily="18" charset="0"/>
              <a:cs typeface="Times New Roman" panose="02020603050405020304" pitchFamily="18" charset="0"/>
            </a:endParaRPr>
          </a:p>
        </p:txBody>
      </p:sp>
      <p:sp>
        <p:nvSpPr>
          <p:cNvPr id="3" name="Date Placeholder 2">
            <a:extLst>
              <a:ext uri="{FF2B5EF4-FFF2-40B4-BE49-F238E27FC236}">
                <a16:creationId xmlns:a16="http://schemas.microsoft.com/office/drawing/2014/main" id="{E008B998-B29E-6B23-18E2-E7A52C936E9D}"/>
              </a:ext>
            </a:extLst>
          </p:cNvPr>
          <p:cNvSpPr>
            <a:spLocks noGrp="1"/>
          </p:cNvSpPr>
          <p:nvPr>
            <p:ph type="dt" sz="half" idx="6"/>
          </p:nvPr>
        </p:nvSpPr>
        <p:spPr/>
        <p:txBody>
          <a:bodyPr/>
          <a:lstStyle/>
          <a:p>
            <a:fld id="{F9468177-04EE-6449-BA68-56F3F1B7ED6C}" type="datetime1">
              <a:rPr lang="en-US" smtClean="0"/>
              <a:t>9/10/23</a:t>
            </a:fld>
            <a:endParaRPr lang="en-US"/>
          </a:p>
        </p:txBody>
      </p:sp>
      <p:sp>
        <p:nvSpPr>
          <p:cNvPr id="4" name="Slide Number Placeholder 3">
            <a:extLst>
              <a:ext uri="{FF2B5EF4-FFF2-40B4-BE49-F238E27FC236}">
                <a16:creationId xmlns:a16="http://schemas.microsoft.com/office/drawing/2014/main" id="{B72DFEF7-BC0D-7707-BBDF-9DF3A6539843}"/>
              </a:ext>
            </a:extLst>
          </p:cNvPr>
          <p:cNvSpPr>
            <a:spLocks noGrp="1"/>
          </p:cNvSpPr>
          <p:nvPr>
            <p:ph type="sldNum" sz="quarter" idx="7"/>
          </p:nvPr>
        </p:nvSpPr>
        <p:spPr/>
        <p:txBody>
          <a:bodyPr/>
          <a:lstStyle/>
          <a:p>
            <a:fld id="{B6F15528-21DE-4FAA-801E-634DDDAF4B2B}" type="slidenum">
              <a:rPr lang="en-PK" smtClean="0"/>
              <a:t>38</a:t>
            </a:fld>
            <a:endParaRPr lang="en-PK"/>
          </a:p>
        </p:txBody>
      </p:sp>
    </p:spTree>
    <p:extLst>
      <p:ext uri="{BB962C8B-B14F-4D97-AF65-F5344CB8AC3E}">
        <p14:creationId xmlns:p14="http://schemas.microsoft.com/office/powerpoint/2010/main" val="42479447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3EB0215-B086-8A11-F588-FB9D3FE6880A}"/>
              </a:ext>
            </a:extLst>
          </p:cNvPr>
          <p:cNvSpPr txBox="1"/>
          <p:nvPr/>
        </p:nvSpPr>
        <p:spPr>
          <a:xfrm>
            <a:off x="609600" y="152400"/>
            <a:ext cx="6858000" cy="7013651"/>
          </a:xfrm>
          <a:prstGeom prst="rect">
            <a:avLst/>
          </a:prstGeom>
          <a:noFill/>
        </p:spPr>
        <p:txBody>
          <a:bodyPr wrap="square" rtlCol="0">
            <a:spAutoFit/>
          </a:bodyPr>
          <a:lstStyle/>
          <a:p>
            <a:pPr algn="ctr">
              <a:lnSpc>
                <a:spcPct val="150000"/>
              </a:lnSpc>
            </a:pPr>
            <a:r>
              <a:rPr lang="en-GB" sz="1600" b="1" i="1" dirty="0">
                <a:latin typeface="Times New Roman" panose="02020603050405020304" pitchFamily="18" charset="0"/>
                <a:cs typeface="Times New Roman" panose="02020603050405020304" pitchFamily="18" charset="0"/>
              </a:rPr>
              <a:t>Weaknesses: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High Competition: </a:t>
            </a:r>
            <a:r>
              <a:rPr lang="en-GB" sz="1400" dirty="0">
                <a:latin typeface="Times New Roman" panose="02020603050405020304" pitchFamily="18" charset="0"/>
                <a:cs typeface="Times New Roman" panose="02020603050405020304" pitchFamily="18" charset="0"/>
              </a:rPr>
              <a:t>The advertising industry is highly competitive, with numerous agencies vying for clients' attention. This intense competition can make it challenging for agencies to differentiate themselves and secure new clients.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Limited Resources: </a:t>
            </a:r>
            <a:r>
              <a:rPr lang="en-GB" sz="1400" dirty="0">
                <a:latin typeface="Times New Roman" panose="02020603050405020304" pitchFamily="18" charset="0"/>
                <a:cs typeface="Times New Roman" panose="02020603050405020304" pitchFamily="18" charset="0"/>
              </a:rPr>
              <a:t>Some advertising agencies may face resource constraints, particularly smaller or newer agencies. Limited budgets, manpower, or technological infrastructure can hinder their ability to execute large-scale campaigns or adopt cutting-edge technologies.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Client Dependence: </a:t>
            </a:r>
            <a:r>
              <a:rPr lang="en-GB" sz="1400" dirty="0">
                <a:latin typeface="Times New Roman" panose="02020603050405020304" pitchFamily="18" charset="0"/>
                <a:cs typeface="Times New Roman" panose="02020603050405020304" pitchFamily="18" charset="0"/>
              </a:rPr>
              <a:t>Advertising agencies heavily rely on client relationships and contracts for their revenue. If a major client decides to switch agencies or reduce their advertising budget, it can significantly impact the agency's financial stability.</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Evolving Technology: </a:t>
            </a:r>
            <a:r>
              <a:rPr lang="en-GB" sz="1400" dirty="0">
                <a:latin typeface="Times New Roman" panose="02020603050405020304" pitchFamily="18" charset="0"/>
                <a:cs typeface="Times New Roman" panose="02020603050405020304" pitchFamily="18" charset="0"/>
              </a:rPr>
              <a:t>The rapid pace of technological advancements poses a challenge for advertising agencies. Keeping up with emerging platforms, tools, and digital marketing trends requires continuous learning and investment in new technologies.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endParaRPr lang="en-GB" sz="1800" dirty="0">
              <a:latin typeface="Times New Roman" panose="02020603050405020304" pitchFamily="18" charset="0"/>
              <a:cs typeface="Times New Roman" panose="02020603050405020304" pitchFamily="18" charset="0"/>
            </a:endParaRPr>
          </a:p>
          <a:p>
            <a:pPr algn="ctr">
              <a:lnSpc>
                <a:spcPct val="150000"/>
              </a:lnSpc>
            </a:pPr>
            <a:endParaRPr lang="en-GB" sz="1800" dirty="0">
              <a:latin typeface="Times New Roman" panose="02020603050405020304" pitchFamily="18" charset="0"/>
              <a:cs typeface="Times New Roman" panose="02020603050405020304" pitchFamily="18" charset="0"/>
            </a:endParaRPr>
          </a:p>
        </p:txBody>
      </p:sp>
      <p:sp>
        <p:nvSpPr>
          <p:cNvPr id="3" name="Date Placeholder 2">
            <a:extLst>
              <a:ext uri="{FF2B5EF4-FFF2-40B4-BE49-F238E27FC236}">
                <a16:creationId xmlns:a16="http://schemas.microsoft.com/office/drawing/2014/main" id="{F477657F-5BA0-59F8-D0B5-1BB0752E53F4}"/>
              </a:ext>
            </a:extLst>
          </p:cNvPr>
          <p:cNvSpPr>
            <a:spLocks noGrp="1"/>
          </p:cNvSpPr>
          <p:nvPr>
            <p:ph type="dt" sz="half" idx="6"/>
          </p:nvPr>
        </p:nvSpPr>
        <p:spPr/>
        <p:txBody>
          <a:bodyPr/>
          <a:lstStyle/>
          <a:p>
            <a:fld id="{60624F33-BD76-FC4F-81DD-26B7C8A33F67}" type="datetime1">
              <a:rPr lang="en-US" smtClean="0"/>
              <a:t>9/10/23</a:t>
            </a:fld>
            <a:endParaRPr lang="en-US"/>
          </a:p>
        </p:txBody>
      </p:sp>
      <p:sp>
        <p:nvSpPr>
          <p:cNvPr id="4" name="Slide Number Placeholder 3">
            <a:extLst>
              <a:ext uri="{FF2B5EF4-FFF2-40B4-BE49-F238E27FC236}">
                <a16:creationId xmlns:a16="http://schemas.microsoft.com/office/drawing/2014/main" id="{63BFF37B-741B-A3C5-ED74-CB2723F88E0C}"/>
              </a:ext>
            </a:extLst>
          </p:cNvPr>
          <p:cNvSpPr>
            <a:spLocks noGrp="1"/>
          </p:cNvSpPr>
          <p:nvPr>
            <p:ph type="sldNum" sz="quarter" idx="7"/>
          </p:nvPr>
        </p:nvSpPr>
        <p:spPr/>
        <p:txBody>
          <a:bodyPr/>
          <a:lstStyle/>
          <a:p>
            <a:fld id="{B6F15528-21DE-4FAA-801E-634DDDAF4B2B}" type="slidenum">
              <a:rPr lang="en-PK" smtClean="0"/>
              <a:t>39</a:t>
            </a:fld>
            <a:endParaRPr lang="en-PK"/>
          </a:p>
        </p:txBody>
      </p:sp>
    </p:spTree>
    <p:extLst>
      <p:ext uri="{BB962C8B-B14F-4D97-AF65-F5344CB8AC3E}">
        <p14:creationId xmlns:p14="http://schemas.microsoft.com/office/powerpoint/2010/main" val="1147616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898842" y="815086"/>
            <a:ext cx="5982970" cy="6819816"/>
          </a:xfrm>
          <a:prstGeom prst="rect">
            <a:avLst/>
          </a:prstGeom>
        </p:spPr>
        <p:txBody>
          <a:bodyPr vert="horz" wrap="square" lIns="0" tIns="12700" rIns="0" bIns="0" rtlCol="0">
            <a:spAutoFit/>
          </a:bodyPr>
          <a:lstStyle/>
          <a:p>
            <a:pPr algn="ctr">
              <a:lnSpc>
                <a:spcPct val="150000"/>
              </a:lnSpc>
              <a:spcBef>
                <a:spcPts val="530"/>
              </a:spcBef>
            </a:pPr>
            <a:r>
              <a:rPr lang="en-GB" sz="1400" dirty="0">
                <a:latin typeface="Times New Roman"/>
                <a:cs typeface="Times New Roman"/>
              </a:rPr>
              <a:t>I would like to take this opportunity to express my heartfelt appreciation and extend special thanks to </a:t>
            </a:r>
            <a:r>
              <a:rPr lang="en-GB" sz="1400" b="1" i="1" dirty="0">
                <a:latin typeface="Times New Roman"/>
                <a:cs typeface="Times New Roman"/>
              </a:rPr>
              <a:t>Yousaf Rashid</a:t>
            </a:r>
            <a:r>
              <a:rPr lang="en-GB" sz="1400" dirty="0">
                <a:latin typeface="Times New Roman"/>
                <a:cs typeface="Times New Roman"/>
              </a:rPr>
              <a:t>, the Chief Executive Officer at Marshmallow Advertising PVT. LTD. Despite his busy schedule, he generously provided guidance, and support, and allowed me to pursue my internship at their esteemed organization. His valuable mentorship has been instrumental in keeping me on the right track throughout the training period.</a:t>
            </a:r>
          </a:p>
          <a:p>
            <a:pPr algn="ctr">
              <a:lnSpc>
                <a:spcPct val="150000"/>
              </a:lnSpc>
              <a:spcBef>
                <a:spcPts val="530"/>
              </a:spcBef>
            </a:pPr>
            <a:r>
              <a:rPr lang="en-GB" sz="1400" dirty="0">
                <a:latin typeface="Times New Roman"/>
                <a:cs typeface="Times New Roman"/>
              </a:rPr>
              <a:t>I would like to express my sincere gratitude to </a:t>
            </a:r>
            <a:r>
              <a:rPr lang="en-GB" sz="1400" b="1" i="1" dirty="0">
                <a:latin typeface="Times New Roman"/>
                <a:cs typeface="Times New Roman"/>
              </a:rPr>
              <a:t>Ma'am </a:t>
            </a:r>
            <a:r>
              <a:rPr lang="en-GB" sz="1400" b="1" i="1" dirty="0" err="1">
                <a:latin typeface="Times New Roman"/>
                <a:cs typeface="Times New Roman"/>
              </a:rPr>
              <a:t>Madiha</a:t>
            </a:r>
            <a:r>
              <a:rPr lang="en-GB" sz="1400" dirty="0">
                <a:latin typeface="Times New Roman"/>
                <a:cs typeface="Times New Roman"/>
              </a:rPr>
              <a:t>, the Social Media Manager of Marshmallow, for her invaluable support and guidance throughout my internship. She played an integral role in decision-making and provided me with necessary advice. I made arrangements to ensure that I had all the facilities needed to make my learning experience at DP comfortable and enjoyable. Most importantly, her mentorship helped me prove myself worthy of being offered a placement. I am truly grateful for her contribution, including the lectures and precious production-related documents that she shared with us.</a:t>
            </a:r>
          </a:p>
          <a:p>
            <a:pPr algn="ctr">
              <a:lnSpc>
                <a:spcPct val="150000"/>
              </a:lnSpc>
              <a:spcBef>
                <a:spcPts val="530"/>
              </a:spcBef>
            </a:pPr>
            <a:r>
              <a:rPr lang="en-GB" sz="1400" dirty="0">
                <a:latin typeface="Times New Roman"/>
                <a:cs typeface="Times New Roman"/>
              </a:rPr>
              <a:t>I would like to extend a special thanks to SIR </a:t>
            </a:r>
            <a:r>
              <a:rPr lang="en-GB" sz="1400" b="1" i="1" dirty="0" err="1">
                <a:latin typeface="Times New Roman"/>
                <a:cs typeface="Times New Roman"/>
              </a:rPr>
              <a:t>Sohail</a:t>
            </a:r>
            <a:r>
              <a:rPr lang="en-GB" sz="1400" b="1" i="1" dirty="0">
                <a:latin typeface="Times New Roman"/>
                <a:cs typeface="Times New Roman"/>
              </a:rPr>
              <a:t> Riaz Rajah</a:t>
            </a:r>
            <a:r>
              <a:rPr lang="en-GB" sz="1400" dirty="0">
                <a:latin typeface="Times New Roman"/>
                <a:cs typeface="Times New Roman"/>
              </a:rPr>
              <a:t>, the founder and in-charge of Media and Communication Studies, for his invaluable guidance that helped me find my perfect career path. I am also grateful to </a:t>
            </a:r>
            <a:r>
              <a:rPr lang="en-GB" sz="1400" b="1" i="1" dirty="0">
                <a:latin typeface="Times New Roman"/>
                <a:cs typeface="Times New Roman"/>
              </a:rPr>
              <a:t>Ma'am Ayesha Mirza</a:t>
            </a:r>
            <a:r>
              <a:rPr lang="en-GB" sz="1400" dirty="0">
                <a:latin typeface="Times New Roman"/>
                <a:cs typeface="Times New Roman"/>
              </a:rPr>
              <a:t>, my lecturer, who provided me with continuous support and guidance throughout my internship journey. Her industry referrals were particularly helpful in securing a placement that met industry standards.</a:t>
            </a:r>
            <a:endParaRPr sz="1400" dirty="0">
              <a:latin typeface="Times New Roman"/>
              <a:cs typeface="Times New Roman"/>
            </a:endParaRPr>
          </a:p>
          <a:p>
            <a:pPr marR="5080" algn="r">
              <a:lnSpc>
                <a:spcPct val="100000"/>
              </a:lnSpc>
            </a:pPr>
            <a:r>
              <a:rPr lang="en-US" sz="1400" b="1" spc="-10" dirty="0">
                <a:latin typeface="Times New Roman"/>
                <a:cs typeface="Times New Roman"/>
              </a:rPr>
              <a:t>Amna Malik</a:t>
            </a:r>
            <a:endParaRPr sz="1400" dirty="0">
              <a:latin typeface="Times New Roman"/>
              <a:cs typeface="Times New Roman"/>
            </a:endParaRPr>
          </a:p>
        </p:txBody>
      </p:sp>
      <p:sp>
        <p:nvSpPr>
          <p:cNvPr id="5" name="TextBox 4">
            <a:extLst>
              <a:ext uri="{FF2B5EF4-FFF2-40B4-BE49-F238E27FC236}">
                <a16:creationId xmlns:a16="http://schemas.microsoft.com/office/drawing/2014/main" id="{7136F3D4-B11B-E2F7-F9A7-8CB589069A2C}"/>
              </a:ext>
            </a:extLst>
          </p:cNvPr>
          <p:cNvSpPr txBox="1"/>
          <p:nvPr/>
        </p:nvSpPr>
        <p:spPr>
          <a:xfrm>
            <a:off x="2895600" y="482860"/>
            <a:ext cx="2743200" cy="369332"/>
          </a:xfrm>
          <a:prstGeom prst="rect">
            <a:avLst/>
          </a:prstGeom>
          <a:noFill/>
        </p:spPr>
        <p:txBody>
          <a:bodyPr wrap="square" rtlCol="0">
            <a:spAutoFit/>
          </a:bodyPr>
          <a:lstStyle/>
          <a:p>
            <a:r>
              <a:rPr lang="en-US" b="1" spc="-50" dirty="0">
                <a:latin typeface="Times New Roman"/>
                <a:cs typeface="Times New Roman"/>
              </a:rPr>
              <a:t>Acknowledgments</a:t>
            </a:r>
            <a:endParaRPr lang="en-PK" b="1" dirty="0"/>
          </a:p>
        </p:txBody>
      </p:sp>
      <p:sp>
        <p:nvSpPr>
          <p:cNvPr id="6" name="Date Placeholder 5">
            <a:extLst>
              <a:ext uri="{FF2B5EF4-FFF2-40B4-BE49-F238E27FC236}">
                <a16:creationId xmlns:a16="http://schemas.microsoft.com/office/drawing/2014/main" id="{C092DB54-4DAA-3C85-1CDD-272DBA7093EC}"/>
              </a:ext>
            </a:extLst>
          </p:cNvPr>
          <p:cNvSpPr>
            <a:spLocks noGrp="1"/>
          </p:cNvSpPr>
          <p:nvPr>
            <p:ph type="dt" sz="half" idx="6"/>
          </p:nvPr>
        </p:nvSpPr>
        <p:spPr/>
        <p:txBody>
          <a:bodyPr/>
          <a:lstStyle/>
          <a:p>
            <a:fld id="{D013A830-B353-334A-8D2E-36E5BFC23759}" type="datetime1">
              <a:rPr lang="en-US" smtClean="0"/>
              <a:t>9/10/23</a:t>
            </a:fld>
            <a:endParaRPr lang="en-US"/>
          </a:p>
        </p:txBody>
      </p:sp>
      <p:sp>
        <p:nvSpPr>
          <p:cNvPr id="7" name="Slide Number Placeholder 6">
            <a:extLst>
              <a:ext uri="{FF2B5EF4-FFF2-40B4-BE49-F238E27FC236}">
                <a16:creationId xmlns:a16="http://schemas.microsoft.com/office/drawing/2014/main" id="{D981C416-43D8-8D06-B133-DDDDA21BAD49}"/>
              </a:ext>
            </a:extLst>
          </p:cNvPr>
          <p:cNvSpPr>
            <a:spLocks noGrp="1"/>
          </p:cNvSpPr>
          <p:nvPr>
            <p:ph type="sldNum" sz="quarter" idx="7"/>
          </p:nvPr>
        </p:nvSpPr>
        <p:spPr/>
        <p:txBody>
          <a:bodyPr/>
          <a:lstStyle/>
          <a:p>
            <a:fld id="{B6F15528-21DE-4FAA-801E-634DDDAF4B2B}" type="slidenum">
              <a:rPr lang="en-PK" smtClean="0"/>
              <a:t>4</a:t>
            </a:fld>
            <a:endParaRPr lang="en-PK"/>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918845" y="228600"/>
            <a:ext cx="5934710" cy="9665851"/>
          </a:xfrm>
          <a:prstGeom prst="rect">
            <a:avLst/>
          </a:prstGeom>
        </p:spPr>
        <p:txBody>
          <a:bodyPr vert="horz" wrap="square" lIns="0" tIns="9525" rIns="0" bIns="0" rtlCol="0">
            <a:spAutoFit/>
          </a:bodyPr>
          <a:lstStyle/>
          <a:p>
            <a:pPr algn="ctr">
              <a:lnSpc>
                <a:spcPct val="150000"/>
              </a:lnSpc>
            </a:pPr>
            <a:r>
              <a:rPr lang="en-GB" sz="1600" b="1" i="1" dirty="0">
                <a:latin typeface="Times New Roman" panose="02020603050405020304" pitchFamily="18" charset="0"/>
                <a:cs typeface="Times New Roman" panose="02020603050405020304" pitchFamily="18" charset="0"/>
              </a:rPr>
              <a:t>Opportunities: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Digital Transformation: </a:t>
            </a:r>
            <a:r>
              <a:rPr lang="en-GB" sz="1400" dirty="0">
                <a:latin typeface="Times New Roman" panose="02020603050405020304" pitchFamily="18" charset="0"/>
                <a:cs typeface="Times New Roman" panose="02020603050405020304" pitchFamily="18" charset="0"/>
              </a:rPr>
              <a:t>The shift towards digital advertising presents significant opportunities for agencies to expand their services and reach wider audiences. Agencies can leverage digital platforms, social media, and data analytics to deliver targeted and measurable campaigns.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Niche Markets: </a:t>
            </a:r>
            <a:r>
              <a:rPr lang="en-GB" sz="1400" dirty="0">
                <a:latin typeface="Times New Roman" panose="02020603050405020304" pitchFamily="18" charset="0"/>
                <a:cs typeface="Times New Roman" panose="02020603050405020304" pitchFamily="18" charset="0"/>
              </a:rPr>
              <a:t>Marshmallow can explore niche markets or industry verticals where they have specialized expertise. Focusing on specific sectors allows agencies to position themselves as industry leaders and attract clients seeking specialized services.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Global Expansion: </a:t>
            </a:r>
            <a:r>
              <a:rPr lang="en-GB" sz="1400" dirty="0">
                <a:latin typeface="Times New Roman" panose="02020603050405020304" pitchFamily="18" charset="0"/>
                <a:cs typeface="Times New Roman" panose="02020603050405020304" pitchFamily="18" charset="0"/>
              </a:rPr>
              <a:t>With the rise of remote work and digital communication, Marshmallow agencies can expand their operations globally. Targeting international clients or establishing satellite offices in key markets can lead to new business opportunities.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Collaborations and Partnerships: </a:t>
            </a:r>
            <a:r>
              <a:rPr lang="en-GB" sz="1400" dirty="0">
                <a:latin typeface="Times New Roman" panose="02020603050405020304" pitchFamily="18" charset="0"/>
                <a:cs typeface="Times New Roman" panose="02020603050405020304" pitchFamily="18" charset="0"/>
              </a:rPr>
              <a:t>Forming strategic partnerships with complementary service providers, such as PR firms or digital marketing agencies, can enhance an advertising agency's capabilities and broaden its service offerings.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600" b="1" i="1" dirty="0">
                <a:latin typeface="Times New Roman" panose="02020603050405020304" pitchFamily="18" charset="0"/>
                <a:cs typeface="Times New Roman" panose="02020603050405020304" pitchFamily="18" charset="0"/>
              </a:rPr>
              <a:t>Threats: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Economic Volatility: </a:t>
            </a:r>
            <a:r>
              <a:rPr lang="en-GB" sz="1400" dirty="0">
                <a:latin typeface="Times New Roman" panose="02020603050405020304" pitchFamily="18" charset="0"/>
                <a:cs typeface="Times New Roman" panose="02020603050405020304" pitchFamily="18" charset="0"/>
              </a:rPr>
              <a:t>Economic downturns or recessions can lead to reduced advertising budgets as businesses cut costs. This can result in decreased demand for agency services and increased competition for a smaller pool of clients.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Changing Consumer </a:t>
            </a:r>
            <a:r>
              <a:rPr lang="en-GB" sz="1400" b="1" dirty="0" err="1">
                <a:latin typeface="Times New Roman" panose="02020603050405020304" pitchFamily="18" charset="0"/>
                <a:cs typeface="Times New Roman" panose="02020603050405020304" pitchFamily="18" charset="0"/>
              </a:rPr>
              <a:t>Behavior</a:t>
            </a:r>
            <a:r>
              <a:rPr lang="en-GB" sz="1400" b="1" dirty="0">
                <a:latin typeface="Times New Roman" panose="02020603050405020304" pitchFamily="18" charset="0"/>
                <a:cs typeface="Times New Roman" panose="02020603050405020304" pitchFamily="18" charset="0"/>
              </a:rPr>
              <a:t>: </a:t>
            </a:r>
            <a:r>
              <a:rPr lang="en-GB" sz="1400" dirty="0">
                <a:latin typeface="Times New Roman" panose="02020603050405020304" pitchFamily="18" charset="0"/>
                <a:cs typeface="Times New Roman" panose="02020603050405020304" pitchFamily="18" charset="0"/>
              </a:rPr>
              <a:t>Shifts in consumer </a:t>
            </a:r>
            <a:r>
              <a:rPr lang="en-GB" sz="1400" dirty="0" err="1">
                <a:latin typeface="Times New Roman" panose="02020603050405020304" pitchFamily="18" charset="0"/>
                <a:cs typeface="Times New Roman" panose="02020603050405020304" pitchFamily="18" charset="0"/>
              </a:rPr>
              <a:t>behavior</a:t>
            </a:r>
            <a:r>
              <a:rPr lang="en-GB" sz="1400" dirty="0">
                <a:latin typeface="Times New Roman" panose="02020603050405020304" pitchFamily="18" charset="0"/>
                <a:cs typeface="Times New Roman" panose="02020603050405020304" pitchFamily="18" charset="0"/>
              </a:rPr>
              <a:t>, such as ad-blocking software usage or preference for ad-free content, pose challenges for traditional advertising methods. Agencies must adapt to these changes by exploring</a:t>
            </a:r>
            <a:endParaRPr sz="1400" dirty="0">
              <a:latin typeface="Times New Roman"/>
              <a:cs typeface="Times New Roman"/>
            </a:endParaRPr>
          </a:p>
        </p:txBody>
      </p:sp>
      <p:sp>
        <p:nvSpPr>
          <p:cNvPr id="3" name="Date Placeholder 2">
            <a:extLst>
              <a:ext uri="{FF2B5EF4-FFF2-40B4-BE49-F238E27FC236}">
                <a16:creationId xmlns:a16="http://schemas.microsoft.com/office/drawing/2014/main" id="{F834B90A-1708-3063-3C60-0C25FBBBC203}"/>
              </a:ext>
            </a:extLst>
          </p:cNvPr>
          <p:cNvSpPr>
            <a:spLocks noGrp="1"/>
          </p:cNvSpPr>
          <p:nvPr>
            <p:ph type="dt" sz="half" idx="6"/>
          </p:nvPr>
        </p:nvSpPr>
        <p:spPr/>
        <p:txBody>
          <a:bodyPr/>
          <a:lstStyle/>
          <a:p>
            <a:fld id="{E6604958-ACA2-C14F-8689-7ED68FB3AA0E}" type="datetime1">
              <a:rPr lang="en-US" smtClean="0"/>
              <a:t>9/10/23</a:t>
            </a:fld>
            <a:endParaRPr lang="en-US"/>
          </a:p>
        </p:txBody>
      </p:sp>
      <p:sp>
        <p:nvSpPr>
          <p:cNvPr id="4" name="Slide Number Placeholder 3">
            <a:extLst>
              <a:ext uri="{FF2B5EF4-FFF2-40B4-BE49-F238E27FC236}">
                <a16:creationId xmlns:a16="http://schemas.microsoft.com/office/drawing/2014/main" id="{4A2DC566-7AA7-2E79-BD73-C6754C5FE9A1}"/>
              </a:ext>
            </a:extLst>
          </p:cNvPr>
          <p:cNvSpPr>
            <a:spLocks noGrp="1"/>
          </p:cNvSpPr>
          <p:nvPr>
            <p:ph type="sldNum" sz="quarter" idx="7"/>
          </p:nvPr>
        </p:nvSpPr>
        <p:spPr/>
        <p:txBody>
          <a:bodyPr/>
          <a:lstStyle/>
          <a:p>
            <a:fld id="{B6F15528-21DE-4FAA-801E-634DDDAF4B2B}" type="slidenum">
              <a:rPr lang="en-PK" smtClean="0"/>
              <a:t>40</a:t>
            </a:fld>
            <a:endParaRPr lang="en-PK"/>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1A59E38-C9A3-E394-2785-847FBF1E5008}"/>
              </a:ext>
            </a:extLst>
          </p:cNvPr>
          <p:cNvSpPr txBox="1"/>
          <p:nvPr/>
        </p:nvSpPr>
        <p:spPr>
          <a:xfrm>
            <a:off x="533400" y="152400"/>
            <a:ext cx="6934200" cy="10210231"/>
          </a:xfrm>
          <a:prstGeom prst="rect">
            <a:avLst/>
          </a:prstGeom>
          <a:noFill/>
        </p:spPr>
        <p:txBody>
          <a:bodyPr wrap="square" rtlCol="0">
            <a:spAutoFit/>
          </a:bodyPr>
          <a:lstStyle/>
          <a:p>
            <a:pPr algn="ctr">
              <a:lnSpc>
                <a:spcPct val="150000"/>
              </a:lnSpc>
            </a:pPr>
            <a:r>
              <a:rPr lang="en-GB" sz="1400" dirty="0">
                <a:latin typeface="Times New Roman" panose="02020603050405020304" pitchFamily="18" charset="0"/>
                <a:cs typeface="Times New Roman" panose="02020603050405020304" pitchFamily="18" charset="0"/>
              </a:rPr>
              <a:t>alternative channels or adopting native advertising approaches.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In-House Agencies: </a:t>
            </a:r>
            <a:r>
              <a:rPr lang="en-GB" sz="1400" dirty="0">
                <a:latin typeface="Times New Roman" panose="02020603050405020304" pitchFamily="18" charset="0"/>
                <a:cs typeface="Times New Roman" panose="02020603050405020304" pitchFamily="18" charset="0"/>
              </a:rPr>
              <a:t>Some businesses opt to establish in-house advertising teams to have more control over their campaigns and reduce costs. This trend poses a threat to traditional advertising agencies as it reduces the number of potential clients.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Data Privacy Regulations: </a:t>
            </a:r>
            <a:r>
              <a:rPr lang="en-GB" sz="1400" dirty="0">
                <a:latin typeface="Times New Roman" panose="02020603050405020304" pitchFamily="18" charset="0"/>
                <a:cs typeface="Times New Roman" panose="02020603050405020304" pitchFamily="18" charset="0"/>
              </a:rPr>
              <a:t>Increasing regulations around data privacy and consumer protection impact how agencies collect, store, and use customer data for targeted advertising. Compliance with these regulations can be complex and time-consuming.</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600" b="1" i="1" dirty="0">
                <a:latin typeface="Times New Roman" panose="02020603050405020304" pitchFamily="18" charset="0"/>
                <a:cs typeface="Times New Roman" panose="02020603050405020304" pitchFamily="18" charset="0"/>
              </a:rPr>
              <a:t>Conclusion:</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dirty="0">
                <a:latin typeface="Times New Roman" panose="02020603050405020304" pitchFamily="18" charset="0"/>
                <a:cs typeface="Times New Roman" panose="02020603050405020304" pitchFamily="18" charset="0"/>
              </a:rPr>
              <a:t>This SWOT analysis highlights the strengths of Marshmallow advertising agencies in terms of creative expertise, strategic thinking, industry knowledge, and extensive networks. However, they face challenges such as high competition, limited resources, client dependence, and the need to keep up with evolving technology. By capitalizing on opportunities like digital transformation, niche markets, global expansion, and strategic collaborations, agencies can mitigate threats arising from economic volatility, changing consumer </a:t>
            </a:r>
            <a:r>
              <a:rPr lang="en-GB" sz="1400" dirty="0" err="1">
                <a:latin typeface="Times New Roman" panose="02020603050405020304" pitchFamily="18" charset="0"/>
                <a:cs typeface="Times New Roman" panose="02020603050405020304" pitchFamily="18" charset="0"/>
              </a:rPr>
              <a:t>behavior</a:t>
            </a:r>
            <a:r>
              <a:rPr lang="en-GB" sz="1400" dirty="0">
                <a:latin typeface="Times New Roman" panose="02020603050405020304" pitchFamily="18" charset="0"/>
                <a:cs typeface="Times New Roman" panose="02020603050405020304" pitchFamily="18" charset="0"/>
              </a:rPr>
              <a:t>, in-house agencies, and data privacy regulations. Continuous adaptation and innovation are crucial for advertising agencies to thrive in an ever-evolving industry landscape.</a:t>
            </a:r>
          </a:p>
          <a:p>
            <a:pPr algn="ctr">
              <a:lnSpc>
                <a:spcPct val="150000"/>
              </a:lnSpc>
            </a:pPr>
            <a:r>
              <a:rPr lang="en-GB" b="1" dirty="0">
                <a:latin typeface="Times New Roman" panose="02020603050405020304" pitchFamily="18" charset="0"/>
                <a:cs typeface="Times New Roman" panose="02020603050405020304" pitchFamily="18" charset="0"/>
              </a:rPr>
              <a:t>RECOMMENDATIONS:- </a:t>
            </a:r>
          </a:p>
          <a:p>
            <a:pPr algn="ctr">
              <a:lnSpc>
                <a:spcPct val="150000"/>
              </a:lnSpc>
            </a:pPr>
            <a:r>
              <a:rPr lang="en-GB" sz="1400" dirty="0">
                <a:latin typeface="Times New Roman" panose="02020603050405020304" pitchFamily="18" charset="0"/>
                <a:cs typeface="Times New Roman" panose="02020603050405020304" pitchFamily="18" charset="0"/>
              </a:rPr>
              <a:t>Based on the SWOT analysis of an Marshmallow advertising agency, the following recommendations can be made:</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Leverage Digital Transformation: </a:t>
            </a:r>
            <a:r>
              <a:rPr lang="en-GB" sz="1400" dirty="0">
                <a:latin typeface="Times New Roman" panose="02020603050405020304" pitchFamily="18" charset="0"/>
                <a:cs typeface="Times New Roman" panose="02020603050405020304" pitchFamily="18" charset="0"/>
              </a:rPr>
              <a:t>Marshmallow Advertising agencies need to embrace digital transformation and leverage digital platforms, social media, and data analytics to deliver targeted and measurable campaigns. Agencies should invest in digital tools and technologies that enable them to track campaign performance, </a:t>
            </a:r>
            <a:r>
              <a:rPr lang="en-GB" sz="1400" dirty="0" err="1">
                <a:latin typeface="Times New Roman" panose="02020603050405020304" pitchFamily="18" charset="0"/>
                <a:cs typeface="Times New Roman" panose="02020603050405020304" pitchFamily="18" charset="0"/>
              </a:rPr>
              <a:t>analyze</a:t>
            </a:r>
            <a:r>
              <a:rPr lang="en-GB" sz="1400" dirty="0">
                <a:latin typeface="Times New Roman" panose="02020603050405020304" pitchFamily="18" charset="0"/>
                <a:cs typeface="Times New Roman" panose="02020603050405020304" pitchFamily="18" charset="0"/>
              </a:rPr>
              <a:t> consumer </a:t>
            </a:r>
            <a:r>
              <a:rPr lang="en-GB" sz="1400" dirty="0" err="1">
                <a:latin typeface="Times New Roman" panose="02020603050405020304" pitchFamily="18" charset="0"/>
                <a:cs typeface="Times New Roman" panose="02020603050405020304" pitchFamily="18" charset="0"/>
              </a:rPr>
              <a:t>behavior</a:t>
            </a:r>
            <a:r>
              <a:rPr lang="en-GB" sz="1400" dirty="0">
                <a:latin typeface="Times New Roman" panose="02020603050405020304" pitchFamily="18" charset="0"/>
                <a:cs typeface="Times New Roman" panose="02020603050405020304" pitchFamily="18" charset="0"/>
              </a:rPr>
              <a:t>, and optimize campaigns in real-time.</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endParaRPr lang="en-GB" sz="1400" dirty="0">
              <a:latin typeface="Times New Roman" panose="02020603050405020304" pitchFamily="18" charset="0"/>
              <a:cs typeface="Times New Roman" panose="02020603050405020304" pitchFamily="18" charset="0"/>
            </a:endParaRPr>
          </a:p>
        </p:txBody>
      </p:sp>
      <p:sp>
        <p:nvSpPr>
          <p:cNvPr id="3" name="Date Placeholder 2">
            <a:extLst>
              <a:ext uri="{FF2B5EF4-FFF2-40B4-BE49-F238E27FC236}">
                <a16:creationId xmlns:a16="http://schemas.microsoft.com/office/drawing/2014/main" id="{CDD54078-2D65-A426-8E6F-11CC3BA25E59}"/>
              </a:ext>
            </a:extLst>
          </p:cNvPr>
          <p:cNvSpPr>
            <a:spLocks noGrp="1"/>
          </p:cNvSpPr>
          <p:nvPr>
            <p:ph type="dt" sz="half" idx="6"/>
          </p:nvPr>
        </p:nvSpPr>
        <p:spPr/>
        <p:txBody>
          <a:bodyPr/>
          <a:lstStyle/>
          <a:p>
            <a:fld id="{A42CA8A9-484D-6C4F-A33C-4333F0BA4DEA}" type="datetime1">
              <a:rPr lang="en-US" smtClean="0"/>
              <a:t>9/10/23</a:t>
            </a:fld>
            <a:endParaRPr lang="en-US"/>
          </a:p>
        </p:txBody>
      </p:sp>
      <p:sp>
        <p:nvSpPr>
          <p:cNvPr id="4" name="Slide Number Placeholder 3">
            <a:extLst>
              <a:ext uri="{FF2B5EF4-FFF2-40B4-BE49-F238E27FC236}">
                <a16:creationId xmlns:a16="http://schemas.microsoft.com/office/drawing/2014/main" id="{3F6EC489-9746-1C18-1599-63D5DDE6957F}"/>
              </a:ext>
            </a:extLst>
          </p:cNvPr>
          <p:cNvSpPr>
            <a:spLocks noGrp="1"/>
          </p:cNvSpPr>
          <p:nvPr>
            <p:ph type="sldNum" sz="quarter" idx="7"/>
          </p:nvPr>
        </p:nvSpPr>
        <p:spPr/>
        <p:txBody>
          <a:bodyPr/>
          <a:lstStyle/>
          <a:p>
            <a:fld id="{B6F15528-21DE-4FAA-801E-634DDDAF4B2B}" type="slidenum">
              <a:rPr lang="en-PK" smtClean="0"/>
              <a:t>41</a:t>
            </a:fld>
            <a:endParaRPr lang="en-PK"/>
          </a:p>
        </p:txBody>
      </p:sp>
    </p:spTree>
    <p:extLst>
      <p:ext uri="{BB962C8B-B14F-4D97-AF65-F5344CB8AC3E}">
        <p14:creationId xmlns:p14="http://schemas.microsoft.com/office/powerpoint/2010/main" val="36848488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97DC095-E00D-84B9-1BBA-1921719EAE0F}"/>
              </a:ext>
            </a:extLst>
          </p:cNvPr>
          <p:cNvSpPr txBox="1"/>
          <p:nvPr/>
        </p:nvSpPr>
        <p:spPr>
          <a:xfrm>
            <a:off x="76200" y="304800"/>
            <a:ext cx="7696200" cy="10071732"/>
          </a:xfrm>
          <a:prstGeom prst="rect">
            <a:avLst/>
          </a:prstGeom>
          <a:noFill/>
        </p:spPr>
        <p:txBody>
          <a:bodyPr wrap="square" rtlCol="0">
            <a:spAutoFit/>
          </a:bodyPr>
          <a:lstStyle/>
          <a:p>
            <a:pPr algn="ctr">
              <a:lnSpc>
                <a:spcPct val="150000"/>
              </a:lnSpc>
            </a:pPr>
            <a:r>
              <a:rPr lang="en-GB" sz="1400" b="1" dirty="0">
                <a:latin typeface="Times New Roman" panose="02020603050405020304" pitchFamily="18" charset="0"/>
                <a:cs typeface="Times New Roman" panose="02020603050405020304" pitchFamily="18" charset="0"/>
              </a:rPr>
              <a:t>Diversify Service Offerings: </a:t>
            </a:r>
            <a:r>
              <a:rPr lang="en-GB" sz="1400" dirty="0">
                <a:latin typeface="Times New Roman" panose="02020603050405020304" pitchFamily="18" charset="0"/>
                <a:cs typeface="Times New Roman" panose="02020603050405020304" pitchFamily="18" charset="0"/>
              </a:rPr>
              <a:t>Marshmallow Advertising agencies should consider diversifying their service offerings beyond traditional advertising. This could include services such as content creation, influencer marketing, search engine optimization, and website development. Diversifying service offerings can help agencies attract new clients and increase revenue streams.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Focus on Niche Markets: </a:t>
            </a:r>
            <a:r>
              <a:rPr lang="en-GB" sz="1400" dirty="0">
                <a:latin typeface="Times New Roman" panose="02020603050405020304" pitchFamily="18" charset="0"/>
                <a:cs typeface="Times New Roman" panose="02020603050405020304" pitchFamily="18" charset="0"/>
              </a:rPr>
              <a:t>Marshmallow Advertising agencies should consider focusing on niche markets or industry verticals where they have specialized expertise. This allows agencies to position themselves as industry leaders and attract clients seeking specialized services. Agencies should invest in building their knowledge and expertise in specific sectors to differentiate themselves from competitors.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Improve Client Relationships: </a:t>
            </a:r>
            <a:r>
              <a:rPr lang="en-GB" sz="1400" dirty="0">
                <a:latin typeface="Times New Roman" panose="02020603050405020304" pitchFamily="18" charset="0"/>
                <a:cs typeface="Times New Roman" panose="02020603050405020304" pitchFamily="18" charset="0"/>
              </a:rPr>
              <a:t>Marshmallow Advertising agencies should focus on building strong and long-lasting client relationships. This includes providing regular updates on campaign progress, actively seeking client feedback, and ensuring that client needs are met throughout the campaign development process. By improving client relationships, agencies can increase client retention rates and generate positive word-of-mouth referrals.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Invest in Employee Development: </a:t>
            </a:r>
            <a:r>
              <a:rPr lang="en-GB" sz="1400" dirty="0">
                <a:latin typeface="Times New Roman" panose="02020603050405020304" pitchFamily="18" charset="0"/>
                <a:cs typeface="Times New Roman" panose="02020603050405020304" pitchFamily="18" charset="0"/>
              </a:rPr>
              <a:t>Marshmallow Advertising agencies should invest in employee development to retain top talent and stay competitive. This includes providing training and development opportunities, offering competitive compensation packages, and creating a positive work culture that fosters creativity and innovation.</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b="1" dirty="0">
                <a:latin typeface="Times New Roman" panose="02020603050405020304" pitchFamily="18" charset="0"/>
                <a:cs typeface="Times New Roman" panose="02020603050405020304" pitchFamily="18" charset="0"/>
              </a:rPr>
              <a:t>Stay Ahead of Technological Advancements: </a:t>
            </a:r>
            <a:r>
              <a:rPr lang="en-GB" sz="1400" dirty="0">
                <a:latin typeface="Times New Roman" panose="02020603050405020304" pitchFamily="18" charset="0"/>
                <a:cs typeface="Times New Roman" panose="02020603050405020304" pitchFamily="18" charset="0"/>
              </a:rPr>
              <a:t>Marshmallow advertising agencies should stay ahead of technological advancements by continuously learning and investing in new technologies. This includes keeping up with emerging platforms, tools, and digital marketing trends to provide clients with cutting-edge services. By staying ahead of technological advancements, agencies can differentiate themselves from competitors and attract clients seeking innovative solutions.</a:t>
            </a:r>
          </a:p>
          <a:p>
            <a:pPr algn="ctr">
              <a:lnSpc>
                <a:spcPct val="150000"/>
              </a:lnSpc>
            </a:pPr>
            <a:endParaRPr lang="en-GB" sz="1400" dirty="0">
              <a:latin typeface="Times New Roman" panose="02020603050405020304" pitchFamily="18" charset="0"/>
              <a:cs typeface="Times New Roman" panose="02020603050405020304" pitchFamily="18" charset="0"/>
            </a:endParaRPr>
          </a:p>
          <a:p>
            <a:pPr algn="ctr">
              <a:lnSpc>
                <a:spcPct val="150000"/>
              </a:lnSpc>
            </a:pPr>
            <a:r>
              <a:rPr lang="en-GB" sz="1400" dirty="0">
                <a:latin typeface="Times New Roman" panose="02020603050405020304" pitchFamily="18" charset="0"/>
                <a:cs typeface="Times New Roman" panose="02020603050405020304" pitchFamily="18" charset="0"/>
              </a:rPr>
              <a:t>In conclusion, advertising agencies need to embrace digital transformation, diversify their service offerings, focus on niche markets, improve client relationships, invest in employee development, and stay ahead of technological advancements to remain competitive and successful in the industry.</a:t>
            </a:r>
          </a:p>
        </p:txBody>
      </p:sp>
      <p:sp>
        <p:nvSpPr>
          <p:cNvPr id="5" name="Date Placeholder 4">
            <a:extLst>
              <a:ext uri="{FF2B5EF4-FFF2-40B4-BE49-F238E27FC236}">
                <a16:creationId xmlns:a16="http://schemas.microsoft.com/office/drawing/2014/main" id="{96961E5E-55A1-DC3B-2A30-4D5AE7BBF149}"/>
              </a:ext>
            </a:extLst>
          </p:cNvPr>
          <p:cNvSpPr>
            <a:spLocks noGrp="1"/>
          </p:cNvSpPr>
          <p:nvPr>
            <p:ph type="dt" sz="half" idx="6"/>
          </p:nvPr>
        </p:nvSpPr>
        <p:spPr/>
        <p:txBody>
          <a:bodyPr/>
          <a:lstStyle/>
          <a:p>
            <a:fld id="{BF4863CB-1A56-0F43-9B8E-C34D652918C9}" type="datetime1">
              <a:rPr lang="en-US" smtClean="0"/>
              <a:t>9/10/23</a:t>
            </a:fld>
            <a:endParaRPr lang="en-US"/>
          </a:p>
        </p:txBody>
      </p:sp>
      <p:sp>
        <p:nvSpPr>
          <p:cNvPr id="6" name="Slide Number Placeholder 5">
            <a:extLst>
              <a:ext uri="{FF2B5EF4-FFF2-40B4-BE49-F238E27FC236}">
                <a16:creationId xmlns:a16="http://schemas.microsoft.com/office/drawing/2014/main" id="{FED07097-22B1-C06A-2D2E-05FD4857F1DE}"/>
              </a:ext>
            </a:extLst>
          </p:cNvPr>
          <p:cNvSpPr>
            <a:spLocks noGrp="1"/>
          </p:cNvSpPr>
          <p:nvPr>
            <p:ph type="sldNum" sz="quarter" idx="7"/>
          </p:nvPr>
        </p:nvSpPr>
        <p:spPr/>
        <p:txBody>
          <a:bodyPr/>
          <a:lstStyle/>
          <a:p>
            <a:fld id="{B6F15528-21DE-4FAA-801E-634DDDAF4B2B}" type="slidenum">
              <a:rPr lang="en-PK" smtClean="0"/>
              <a:t>42</a:t>
            </a:fld>
            <a:endParaRPr lang="en-PK"/>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9FB07AC-A681-4D60-301D-2CE371BD1348}"/>
              </a:ext>
            </a:extLst>
          </p:cNvPr>
          <p:cNvSpPr txBox="1"/>
          <p:nvPr/>
        </p:nvSpPr>
        <p:spPr>
          <a:xfrm>
            <a:off x="533400" y="152400"/>
            <a:ext cx="6858000" cy="584775"/>
          </a:xfrm>
          <a:prstGeom prst="rect">
            <a:avLst/>
          </a:prstGeom>
          <a:noFill/>
        </p:spPr>
        <p:txBody>
          <a:bodyPr wrap="square" rtlCol="0">
            <a:spAutoFit/>
          </a:bodyPr>
          <a:lstStyle/>
          <a:p>
            <a:r>
              <a:rPr lang="en-PK" b="1" dirty="0"/>
              <a:t>References:-</a:t>
            </a:r>
          </a:p>
          <a:p>
            <a:r>
              <a:rPr lang="en-GB" sz="1400" dirty="0"/>
              <a:t>https://</a:t>
            </a:r>
            <a:r>
              <a:rPr lang="en-GB" sz="1400" dirty="0" err="1"/>
              <a:t>marshmallowadvertising.com</a:t>
            </a:r>
            <a:r>
              <a:rPr lang="en-GB" sz="1400" dirty="0"/>
              <a:t>/</a:t>
            </a:r>
            <a:endParaRPr lang="en-PK" sz="1400" dirty="0"/>
          </a:p>
        </p:txBody>
      </p:sp>
      <p:sp>
        <p:nvSpPr>
          <p:cNvPr id="3" name="Date Placeholder 2">
            <a:extLst>
              <a:ext uri="{FF2B5EF4-FFF2-40B4-BE49-F238E27FC236}">
                <a16:creationId xmlns:a16="http://schemas.microsoft.com/office/drawing/2014/main" id="{88AB7EF9-A221-FCAF-0DC8-B89CCC7298C2}"/>
              </a:ext>
            </a:extLst>
          </p:cNvPr>
          <p:cNvSpPr>
            <a:spLocks noGrp="1"/>
          </p:cNvSpPr>
          <p:nvPr>
            <p:ph type="dt" sz="half" idx="6"/>
          </p:nvPr>
        </p:nvSpPr>
        <p:spPr/>
        <p:txBody>
          <a:bodyPr/>
          <a:lstStyle/>
          <a:p>
            <a:fld id="{A5E0883B-A396-FA40-B02C-C3BEC2B8FCAC}" type="datetime1">
              <a:rPr lang="en-US" smtClean="0"/>
              <a:t>9/10/23</a:t>
            </a:fld>
            <a:endParaRPr lang="en-US"/>
          </a:p>
        </p:txBody>
      </p:sp>
      <p:sp>
        <p:nvSpPr>
          <p:cNvPr id="4" name="Slide Number Placeholder 3">
            <a:extLst>
              <a:ext uri="{FF2B5EF4-FFF2-40B4-BE49-F238E27FC236}">
                <a16:creationId xmlns:a16="http://schemas.microsoft.com/office/drawing/2014/main" id="{2E27BBA7-57A0-60E5-E46F-2E56F811CAC1}"/>
              </a:ext>
            </a:extLst>
          </p:cNvPr>
          <p:cNvSpPr>
            <a:spLocks noGrp="1"/>
          </p:cNvSpPr>
          <p:nvPr>
            <p:ph type="sldNum" sz="quarter" idx="7"/>
          </p:nvPr>
        </p:nvSpPr>
        <p:spPr/>
        <p:txBody>
          <a:bodyPr/>
          <a:lstStyle/>
          <a:p>
            <a:fld id="{B6F15528-21DE-4FAA-801E-634DDDAF4B2B}" type="slidenum">
              <a:rPr lang="en-PK" smtClean="0"/>
              <a:t>43</a:t>
            </a:fld>
            <a:endParaRPr lang="en-PK"/>
          </a:p>
        </p:txBody>
      </p:sp>
    </p:spTree>
    <p:extLst>
      <p:ext uri="{BB962C8B-B14F-4D97-AF65-F5344CB8AC3E}">
        <p14:creationId xmlns:p14="http://schemas.microsoft.com/office/powerpoint/2010/main" val="29248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p:nvPr/>
        </p:nvSpPr>
        <p:spPr>
          <a:xfrm>
            <a:off x="892492" y="7511415"/>
            <a:ext cx="5871210" cy="1327608"/>
          </a:xfrm>
          <a:prstGeom prst="rect">
            <a:avLst/>
          </a:prstGeom>
        </p:spPr>
        <p:txBody>
          <a:bodyPr vert="horz" wrap="square" lIns="0" tIns="12700" rIns="0" bIns="0" rtlCol="0">
            <a:spAutoFit/>
          </a:bodyPr>
          <a:lstStyle/>
          <a:p>
            <a:pPr marL="121285" algn="ctr">
              <a:lnSpc>
                <a:spcPct val="100000"/>
              </a:lnSpc>
              <a:spcBef>
                <a:spcPts val="100"/>
              </a:spcBef>
            </a:pPr>
            <a:r>
              <a:rPr sz="1800" b="1" spc="-20" dirty="0">
                <a:latin typeface="Times New Roman"/>
                <a:cs typeface="Times New Roman"/>
              </a:rPr>
              <a:t>Table</a:t>
            </a:r>
            <a:r>
              <a:rPr sz="1800" b="1" spc="-50" dirty="0">
                <a:latin typeface="Times New Roman"/>
                <a:cs typeface="Times New Roman"/>
              </a:rPr>
              <a:t> </a:t>
            </a:r>
            <a:r>
              <a:rPr sz="1800" b="1" dirty="0">
                <a:latin typeface="Times New Roman"/>
                <a:cs typeface="Times New Roman"/>
              </a:rPr>
              <a:t>of</a:t>
            </a:r>
            <a:r>
              <a:rPr sz="1800" b="1" spc="-45" dirty="0">
                <a:latin typeface="Times New Roman"/>
                <a:cs typeface="Times New Roman"/>
              </a:rPr>
              <a:t> </a:t>
            </a:r>
            <a:r>
              <a:rPr sz="1800" b="1" spc="-10" dirty="0">
                <a:latin typeface="Times New Roman"/>
                <a:cs typeface="Times New Roman"/>
              </a:rPr>
              <a:t>Contents</a:t>
            </a:r>
            <a:endParaRPr sz="1800" dirty="0">
              <a:latin typeface="Times New Roman"/>
              <a:cs typeface="Times New Roman"/>
            </a:endParaRPr>
          </a:p>
          <a:p>
            <a:pPr>
              <a:lnSpc>
                <a:spcPct val="100000"/>
              </a:lnSpc>
              <a:spcBef>
                <a:spcPts val="944"/>
              </a:spcBef>
            </a:pPr>
            <a:endParaRPr sz="1800" dirty="0">
              <a:latin typeface="Times New Roman"/>
              <a:cs typeface="Times New Roman"/>
            </a:endParaRPr>
          </a:p>
          <a:p>
            <a:pPr marL="12700">
              <a:lnSpc>
                <a:spcPct val="100000"/>
              </a:lnSpc>
            </a:pPr>
            <a:r>
              <a:rPr sz="1400" b="1" spc="-10" dirty="0">
                <a:latin typeface="Times New Roman"/>
                <a:cs typeface="Times New Roman"/>
              </a:rPr>
              <a:t>Contents</a:t>
            </a:r>
            <a:endParaRPr sz="1400" dirty="0">
              <a:latin typeface="Times New Roman"/>
              <a:cs typeface="Times New Roman"/>
            </a:endParaRPr>
          </a:p>
          <a:p>
            <a:pPr marL="25400" marR="5080" indent="-6350">
              <a:lnSpc>
                <a:spcPct val="102499"/>
              </a:lnSpc>
              <a:spcBef>
                <a:spcPts val="509"/>
              </a:spcBef>
            </a:pPr>
            <a:r>
              <a:rPr sz="1200" dirty="0">
                <a:latin typeface="Times New Roman"/>
                <a:cs typeface="Times New Roman"/>
              </a:rPr>
              <a:t>Internship</a:t>
            </a:r>
            <a:r>
              <a:rPr sz="1200" spc="-70" dirty="0">
                <a:latin typeface="Times New Roman"/>
                <a:cs typeface="Times New Roman"/>
              </a:rPr>
              <a:t> </a:t>
            </a:r>
            <a:r>
              <a:rPr sz="1200" dirty="0">
                <a:latin typeface="Times New Roman"/>
                <a:cs typeface="Times New Roman"/>
              </a:rPr>
              <a:t>Undertaking</a:t>
            </a:r>
            <a:r>
              <a:rPr sz="1200" spc="-45" dirty="0">
                <a:latin typeface="Times New Roman"/>
                <a:cs typeface="Times New Roman"/>
              </a:rPr>
              <a:t> </a:t>
            </a:r>
            <a:r>
              <a:rPr sz="1200" spc="-10" dirty="0">
                <a:latin typeface="Times New Roman"/>
                <a:cs typeface="Times New Roman"/>
              </a:rPr>
              <a:t>...................................................................................................................</a:t>
            </a:r>
            <a:r>
              <a:rPr sz="1200" spc="500" dirty="0">
                <a:latin typeface="Times New Roman"/>
                <a:cs typeface="Times New Roman"/>
              </a:rPr>
              <a:t>  </a:t>
            </a:r>
            <a:r>
              <a:rPr lang="en-US" sz="1200" spc="-50" dirty="0">
                <a:latin typeface="Times New Roman"/>
                <a:cs typeface="Times New Roman"/>
              </a:rPr>
              <a:t>2</a:t>
            </a:r>
            <a:endParaRPr sz="1200" dirty="0">
              <a:latin typeface="Times New Roman"/>
              <a:cs typeface="Times New Roman"/>
            </a:endParaRPr>
          </a:p>
        </p:txBody>
      </p:sp>
      <p:sp>
        <p:nvSpPr>
          <p:cNvPr id="5" name="TextBox 4">
            <a:extLst>
              <a:ext uri="{FF2B5EF4-FFF2-40B4-BE49-F238E27FC236}">
                <a16:creationId xmlns:a16="http://schemas.microsoft.com/office/drawing/2014/main" id="{D0F5BE93-6BB2-333C-FBAA-9963CB9B9725}"/>
              </a:ext>
            </a:extLst>
          </p:cNvPr>
          <p:cNvSpPr txBox="1"/>
          <p:nvPr/>
        </p:nvSpPr>
        <p:spPr>
          <a:xfrm>
            <a:off x="609600" y="533400"/>
            <a:ext cx="6553200" cy="5639749"/>
          </a:xfrm>
          <a:prstGeom prst="rect">
            <a:avLst/>
          </a:prstGeom>
          <a:noFill/>
        </p:spPr>
        <p:txBody>
          <a:bodyPr wrap="square" rtlCol="0">
            <a:spAutoFit/>
          </a:bodyPr>
          <a:lstStyle/>
          <a:p>
            <a:pPr algn="ctr" rtl="0">
              <a:lnSpc>
                <a:spcPct val="150000"/>
              </a:lnSpc>
            </a:pPr>
            <a:r>
              <a:rPr lang="en-GB" b="1" dirty="0">
                <a:latin typeface="Times New Roman"/>
                <a:cs typeface="Times New Roman"/>
              </a:rPr>
              <a:t>Executive</a:t>
            </a:r>
            <a:r>
              <a:rPr lang="en-GB" b="1" spc="-40" dirty="0">
                <a:latin typeface="Times New Roman"/>
                <a:cs typeface="Times New Roman"/>
              </a:rPr>
              <a:t> </a:t>
            </a:r>
            <a:r>
              <a:rPr lang="en-GB" b="1" spc="-10" dirty="0">
                <a:latin typeface="Times New Roman"/>
                <a:cs typeface="Times New Roman"/>
              </a:rPr>
              <a:t>Summary:</a:t>
            </a:r>
            <a:endParaRPr lang="en-GB" b="1" dirty="0">
              <a:latin typeface="Times New Roman"/>
              <a:cs typeface="Times New Roman"/>
            </a:endParaRPr>
          </a:p>
          <a:p>
            <a:pPr algn="ctr" rtl="0">
              <a:lnSpc>
                <a:spcPct val="150000"/>
              </a:lnSpc>
            </a:pPr>
            <a:endParaRPr lang="en-GB" sz="1400" dirty="0">
              <a:latin typeface="Times New Roman" panose="02020603050405020304" pitchFamily="18" charset="0"/>
              <a:cs typeface="Times New Roman" panose="02020603050405020304" pitchFamily="18" charset="0"/>
            </a:endParaRPr>
          </a:p>
          <a:p>
            <a:pPr algn="ctr" rtl="0">
              <a:lnSpc>
                <a:spcPct val="150000"/>
              </a:lnSpc>
            </a:pPr>
            <a:r>
              <a:rPr lang="en-GB" sz="1400" dirty="0">
                <a:latin typeface="Times New Roman" panose="02020603050405020304" pitchFamily="18" charset="0"/>
                <a:cs typeface="Times New Roman" panose="02020603050405020304" pitchFamily="18" charset="0"/>
              </a:rPr>
              <a:t>This report provides an overview of my six-week internship at Marshmallow advertising agency Lahore, a full-service advertising agency that collaborates with brands worldwide. During my internship, I worked in various departments to gain practical experience and understand their significance and interconnection. As I aspire to pursue a career in social media, I worked in the Social Media Management department to improve my writing skills and in the Art department to learn design skills using Photoshop. I also worked in the Digital department to learn about strategies for platforms like Facebook and Instagram, while the Client Service department taught me about their crucial role in advertising agencies. Additionally, I learned editing skills in the Production department and important industry terms in the Media department. I worked on various tasks, including creating an annual calendar for Master Bus Service, conducting research for documentaries and campaigns, and designing posts to persuade a new client, Nisa Beauty. This internship provided me with valuable skill sets and insights into how advertising agencies operate, helping me pursue my passion for social media as a future career.</a:t>
            </a:r>
          </a:p>
        </p:txBody>
      </p:sp>
      <p:sp>
        <p:nvSpPr>
          <p:cNvPr id="6" name="Date Placeholder 5">
            <a:extLst>
              <a:ext uri="{FF2B5EF4-FFF2-40B4-BE49-F238E27FC236}">
                <a16:creationId xmlns:a16="http://schemas.microsoft.com/office/drawing/2014/main" id="{22928732-7A56-748A-57AE-245A339CE505}"/>
              </a:ext>
            </a:extLst>
          </p:cNvPr>
          <p:cNvSpPr>
            <a:spLocks noGrp="1"/>
          </p:cNvSpPr>
          <p:nvPr>
            <p:ph type="dt" sz="half" idx="6"/>
          </p:nvPr>
        </p:nvSpPr>
        <p:spPr/>
        <p:txBody>
          <a:bodyPr/>
          <a:lstStyle/>
          <a:p>
            <a:fld id="{D580813F-6516-D14B-9C39-125B1A52A144}" type="datetime1">
              <a:rPr lang="en-US" smtClean="0"/>
              <a:t>9/10/23</a:t>
            </a:fld>
            <a:endParaRPr lang="en-US"/>
          </a:p>
        </p:txBody>
      </p:sp>
      <p:sp>
        <p:nvSpPr>
          <p:cNvPr id="7" name="Slide Number Placeholder 6">
            <a:extLst>
              <a:ext uri="{FF2B5EF4-FFF2-40B4-BE49-F238E27FC236}">
                <a16:creationId xmlns:a16="http://schemas.microsoft.com/office/drawing/2014/main" id="{BDBDEF7D-0266-36CA-1787-7CB927897B10}"/>
              </a:ext>
            </a:extLst>
          </p:cNvPr>
          <p:cNvSpPr>
            <a:spLocks noGrp="1"/>
          </p:cNvSpPr>
          <p:nvPr>
            <p:ph type="sldNum" sz="quarter" idx="7"/>
          </p:nvPr>
        </p:nvSpPr>
        <p:spPr/>
        <p:txBody>
          <a:bodyPr/>
          <a:lstStyle/>
          <a:p>
            <a:fld id="{B6F15528-21DE-4FAA-801E-634DDDAF4B2B}" type="slidenum">
              <a:rPr lang="en-PK" smtClean="0"/>
              <a:t>5</a:t>
            </a:fld>
            <a:endParaRPr lang="en-PK"/>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898842" y="898906"/>
            <a:ext cx="5970905" cy="8891921"/>
          </a:xfrm>
          <a:prstGeom prst="rect">
            <a:avLst/>
          </a:prstGeom>
        </p:spPr>
        <p:txBody>
          <a:bodyPr vert="horz" wrap="square" lIns="0" tIns="8255" rIns="0" bIns="0" rtlCol="0">
            <a:spAutoFit/>
          </a:bodyPr>
          <a:lstStyle/>
          <a:p>
            <a:pPr marL="19050" marR="108585" indent="-6350">
              <a:lnSpc>
                <a:spcPct val="102400"/>
              </a:lnSpc>
              <a:spcBef>
                <a:spcPts val="65"/>
              </a:spcBef>
            </a:pPr>
            <a:r>
              <a:rPr sz="1200" dirty="0">
                <a:latin typeface="Times New Roman"/>
                <a:cs typeface="Times New Roman"/>
              </a:rPr>
              <a:t>Internship</a:t>
            </a:r>
            <a:r>
              <a:rPr sz="1200" spc="-10" dirty="0">
                <a:latin typeface="Times New Roman"/>
                <a:cs typeface="Times New Roman"/>
              </a:rPr>
              <a:t> Certificate:</a:t>
            </a:r>
            <a:r>
              <a:rPr lang="en-US" sz="1200" spc="-10" dirty="0">
                <a:latin typeface="Times New Roman"/>
                <a:cs typeface="Times New Roman"/>
              </a:rPr>
              <a:t>-</a:t>
            </a:r>
            <a:r>
              <a:rPr sz="1200" spc="-15" dirty="0">
                <a:latin typeface="Times New Roman"/>
                <a:cs typeface="Times New Roman"/>
              </a:rPr>
              <a:t> </a:t>
            </a:r>
            <a:r>
              <a:rPr sz="1200" spc="-10" dirty="0">
                <a:latin typeface="Times New Roman"/>
                <a:cs typeface="Times New Roman"/>
              </a:rPr>
              <a:t>.................................................................................................................</a:t>
            </a:r>
            <a:r>
              <a:rPr sz="1200" spc="500" dirty="0">
                <a:latin typeface="Times New Roman"/>
                <a:cs typeface="Times New Roman"/>
              </a:rPr>
              <a:t>  </a:t>
            </a:r>
            <a:r>
              <a:rPr lang="en-US" sz="1200" spc="-50" dirty="0">
                <a:latin typeface="Times New Roman"/>
                <a:cs typeface="Times New Roman"/>
              </a:rPr>
              <a:t>3</a:t>
            </a:r>
          </a:p>
          <a:p>
            <a:pPr marL="19050" marR="108585" indent="-6350">
              <a:lnSpc>
                <a:spcPct val="102400"/>
              </a:lnSpc>
              <a:spcBef>
                <a:spcPts val="65"/>
              </a:spcBef>
            </a:pPr>
            <a:r>
              <a:rPr lang="en-US" sz="1200" spc="-50" dirty="0">
                <a:latin typeface="Times New Roman"/>
                <a:cs typeface="Times New Roman"/>
              </a:rPr>
              <a:t>Acknowledgments:- </a:t>
            </a:r>
            <a:r>
              <a:rPr lang="en-PK" sz="1200" spc="-10" dirty="0">
                <a:latin typeface="Times New Roman"/>
                <a:cs typeface="Times New Roman"/>
              </a:rPr>
              <a:t>........................................................................................................................</a:t>
            </a:r>
            <a:r>
              <a:rPr lang="en-PK" sz="1200" spc="500" dirty="0">
                <a:latin typeface="Times New Roman"/>
                <a:cs typeface="Times New Roman"/>
              </a:rPr>
              <a:t> </a:t>
            </a:r>
          </a:p>
          <a:p>
            <a:pPr marL="19050" marR="108585" indent="-6350">
              <a:lnSpc>
                <a:spcPct val="102400"/>
              </a:lnSpc>
              <a:spcBef>
                <a:spcPts val="65"/>
              </a:spcBef>
            </a:pPr>
            <a:r>
              <a:rPr lang="en-PK" sz="1200" spc="500" dirty="0">
                <a:latin typeface="Times New Roman"/>
                <a:cs typeface="Times New Roman"/>
              </a:rPr>
              <a:t>4</a:t>
            </a:r>
            <a:endParaRPr sz="1200" dirty="0">
              <a:latin typeface="Times New Roman"/>
              <a:cs typeface="Times New Roman"/>
            </a:endParaRPr>
          </a:p>
          <a:p>
            <a:pPr marL="19050" marR="102235" indent="-6350">
              <a:lnSpc>
                <a:spcPct val="100699"/>
              </a:lnSpc>
              <a:spcBef>
                <a:spcPts val="1175"/>
              </a:spcBef>
            </a:pPr>
            <a:r>
              <a:rPr lang="en-US" sz="1200" spc="-20" dirty="0">
                <a:latin typeface="Times New Roman"/>
                <a:cs typeface="Times New Roman"/>
              </a:rPr>
              <a:t>Executive summary</a:t>
            </a:r>
            <a:r>
              <a:rPr lang="en-US" sz="1200" dirty="0">
                <a:latin typeface="Times New Roman"/>
                <a:cs typeface="Times New Roman"/>
              </a:rPr>
              <a:t>:-</a:t>
            </a:r>
            <a:r>
              <a:rPr sz="1200" spc="-25" dirty="0">
                <a:latin typeface="Times New Roman"/>
                <a:cs typeface="Times New Roman"/>
              </a:rPr>
              <a:t> </a:t>
            </a:r>
            <a:r>
              <a:rPr sz="1200" spc="-10" dirty="0">
                <a:latin typeface="Times New Roman"/>
                <a:cs typeface="Times New Roman"/>
              </a:rPr>
              <a:t>.......................................................................................................................</a:t>
            </a:r>
            <a:r>
              <a:rPr sz="1200" spc="500" dirty="0">
                <a:latin typeface="Times New Roman"/>
                <a:cs typeface="Times New Roman"/>
              </a:rPr>
              <a:t>  </a:t>
            </a:r>
            <a:r>
              <a:rPr lang="en-US" sz="1200" spc="-50" dirty="0">
                <a:latin typeface="Times New Roman"/>
                <a:cs typeface="Times New Roman"/>
              </a:rPr>
              <a:t>5</a:t>
            </a:r>
            <a:endParaRPr sz="1200" dirty="0">
              <a:latin typeface="Times New Roman"/>
              <a:cs typeface="Times New Roman"/>
            </a:endParaRPr>
          </a:p>
          <a:p>
            <a:pPr marL="19050" marR="92710" indent="-6350">
              <a:lnSpc>
                <a:spcPct val="102400"/>
              </a:lnSpc>
              <a:spcBef>
                <a:spcPts val="1125"/>
              </a:spcBef>
            </a:pPr>
            <a:r>
              <a:rPr lang="en-US" sz="1200" dirty="0">
                <a:latin typeface="Times New Roman"/>
                <a:cs typeface="Times New Roman"/>
              </a:rPr>
              <a:t>Table of Contents</a:t>
            </a:r>
            <a:r>
              <a:rPr sz="1200" dirty="0">
                <a:latin typeface="Times New Roman"/>
                <a:cs typeface="Times New Roman"/>
              </a:rPr>
              <a:t>:</a:t>
            </a:r>
            <a:r>
              <a:rPr lang="en-US" sz="1200" dirty="0">
                <a:latin typeface="Times New Roman"/>
                <a:cs typeface="Times New Roman"/>
              </a:rPr>
              <a:t>-</a:t>
            </a:r>
            <a:r>
              <a:rPr sz="1200" spc="-25" dirty="0">
                <a:latin typeface="Times New Roman"/>
                <a:cs typeface="Times New Roman"/>
              </a:rPr>
              <a:t> </a:t>
            </a:r>
            <a:r>
              <a:rPr sz="1200" spc="-10" dirty="0">
                <a:latin typeface="Times New Roman"/>
                <a:cs typeface="Times New Roman"/>
              </a:rPr>
              <a:t>.......................................................................................................................</a:t>
            </a:r>
            <a:r>
              <a:rPr sz="1200" spc="500" dirty="0">
                <a:latin typeface="Times New Roman"/>
                <a:cs typeface="Times New Roman"/>
              </a:rPr>
              <a:t>  </a:t>
            </a:r>
            <a:r>
              <a:rPr sz="1200" spc="-50" dirty="0">
                <a:latin typeface="Times New Roman"/>
                <a:cs typeface="Times New Roman"/>
              </a:rPr>
              <a:t>5</a:t>
            </a:r>
            <a:endParaRPr sz="1200" dirty="0">
              <a:latin typeface="Times New Roman"/>
              <a:cs typeface="Times New Roman"/>
            </a:endParaRPr>
          </a:p>
          <a:p>
            <a:pPr marL="19050" marR="83185" indent="-6350">
              <a:lnSpc>
                <a:spcPct val="102400"/>
              </a:lnSpc>
              <a:spcBef>
                <a:spcPts val="1155"/>
              </a:spcBef>
            </a:pPr>
            <a:r>
              <a:rPr sz="1200" dirty="0">
                <a:latin typeface="Times New Roman"/>
                <a:cs typeface="Times New Roman"/>
              </a:rPr>
              <a:t>Overview</a:t>
            </a:r>
            <a:r>
              <a:rPr sz="1200" spc="-15" dirty="0">
                <a:latin typeface="Times New Roman"/>
                <a:cs typeface="Times New Roman"/>
              </a:rPr>
              <a:t> </a:t>
            </a:r>
            <a:r>
              <a:rPr sz="1200" dirty="0">
                <a:latin typeface="Times New Roman"/>
                <a:cs typeface="Times New Roman"/>
              </a:rPr>
              <a:t>of</a:t>
            </a:r>
            <a:r>
              <a:rPr sz="1200" spc="-15" dirty="0">
                <a:latin typeface="Times New Roman"/>
                <a:cs typeface="Times New Roman"/>
              </a:rPr>
              <a:t> </a:t>
            </a:r>
            <a:r>
              <a:rPr sz="1200" dirty="0">
                <a:latin typeface="Times New Roman"/>
                <a:cs typeface="Times New Roman"/>
              </a:rPr>
              <a:t>the</a:t>
            </a:r>
            <a:r>
              <a:rPr sz="1200" spc="-25" dirty="0">
                <a:latin typeface="Times New Roman"/>
                <a:cs typeface="Times New Roman"/>
              </a:rPr>
              <a:t> </a:t>
            </a:r>
            <a:r>
              <a:rPr sz="1200" spc="-10" dirty="0">
                <a:latin typeface="Times New Roman"/>
                <a:cs typeface="Times New Roman"/>
              </a:rPr>
              <a:t>Organization:</a:t>
            </a:r>
            <a:r>
              <a:rPr lang="en-US" sz="1200" spc="-10" dirty="0">
                <a:latin typeface="Times New Roman"/>
                <a:cs typeface="Times New Roman"/>
              </a:rPr>
              <a:t>-</a:t>
            </a:r>
            <a:r>
              <a:rPr sz="1200" spc="-25" dirty="0">
                <a:latin typeface="Times New Roman"/>
                <a:cs typeface="Times New Roman"/>
              </a:rPr>
              <a:t> </a:t>
            </a:r>
            <a:r>
              <a:rPr sz="1200" spc="-10" dirty="0">
                <a:latin typeface="Times New Roman"/>
                <a:cs typeface="Times New Roman"/>
              </a:rPr>
              <a:t>........................................................................................................</a:t>
            </a:r>
            <a:r>
              <a:rPr sz="1200" spc="500" dirty="0">
                <a:latin typeface="Times New Roman"/>
                <a:cs typeface="Times New Roman"/>
              </a:rPr>
              <a:t>  </a:t>
            </a:r>
            <a:r>
              <a:rPr sz="1200" spc="-50" dirty="0">
                <a:latin typeface="Times New Roman"/>
                <a:cs typeface="Times New Roman"/>
              </a:rPr>
              <a:t>8</a:t>
            </a:r>
            <a:endParaRPr sz="1200" dirty="0">
              <a:latin typeface="Times New Roman"/>
              <a:cs typeface="Times New Roman"/>
            </a:endParaRPr>
          </a:p>
          <a:p>
            <a:pPr marL="168275" marR="80010" indent="-6350">
              <a:lnSpc>
                <a:spcPct val="102400"/>
              </a:lnSpc>
              <a:spcBef>
                <a:spcPts val="1150"/>
              </a:spcBef>
            </a:pPr>
            <a:r>
              <a:rPr sz="1200" dirty="0">
                <a:latin typeface="Times New Roman"/>
                <a:cs typeface="Times New Roman"/>
              </a:rPr>
              <a:t>History:</a:t>
            </a:r>
            <a:r>
              <a:rPr lang="en-US" sz="1200" dirty="0">
                <a:latin typeface="Times New Roman"/>
                <a:cs typeface="Times New Roman"/>
              </a:rPr>
              <a:t>-</a:t>
            </a:r>
            <a:r>
              <a:rPr sz="1200" spc="-50" dirty="0">
                <a:latin typeface="Times New Roman"/>
                <a:cs typeface="Times New Roman"/>
              </a:rPr>
              <a:t> </a:t>
            </a:r>
            <a:r>
              <a:rPr sz="1200" spc="-10" dirty="0">
                <a:latin typeface="Times New Roman"/>
                <a:cs typeface="Times New Roman"/>
              </a:rPr>
              <a:t>........................................................................................................................................</a:t>
            </a:r>
            <a:r>
              <a:rPr sz="1200" spc="500" dirty="0">
                <a:latin typeface="Times New Roman"/>
                <a:cs typeface="Times New Roman"/>
              </a:rPr>
              <a:t>  </a:t>
            </a:r>
            <a:r>
              <a:rPr sz="1200" spc="-50" dirty="0">
                <a:latin typeface="Times New Roman"/>
                <a:cs typeface="Times New Roman"/>
              </a:rPr>
              <a:t>8</a:t>
            </a:r>
            <a:endParaRPr sz="1200" dirty="0">
              <a:latin typeface="Times New Roman"/>
              <a:cs typeface="Times New Roman"/>
            </a:endParaRPr>
          </a:p>
          <a:p>
            <a:pPr marL="168275" marR="159385" indent="-6350">
              <a:lnSpc>
                <a:spcPct val="102400"/>
              </a:lnSpc>
              <a:spcBef>
                <a:spcPts val="1105"/>
              </a:spcBef>
            </a:pPr>
            <a:r>
              <a:rPr sz="1200" dirty="0">
                <a:latin typeface="Times New Roman"/>
                <a:cs typeface="Times New Roman"/>
              </a:rPr>
              <a:t>Mission</a:t>
            </a:r>
            <a:r>
              <a:rPr lang="en-US" sz="1200" dirty="0">
                <a:latin typeface="Times New Roman"/>
                <a:cs typeface="Times New Roman"/>
              </a:rPr>
              <a:t>:-</a:t>
            </a:r>
            <a:r>
              <a:rPr sz="1200" spc="-10" dirty="0">
                <a:latin typeface="Times New Roman"/>
                <a:cs typeface="Times New Roman"/>
              </a:rPr>
              <a:t>....................................................................................................................</a:t>
            </a:r>
            <a:r>
              <a:rPr lang="en-US" sz="1200" spc="-10" dirty="0">
                <a:latin typeface="Times New Roman"/>
                <a:cs typeface="Times New Roman"/>
              </a:rPr>
              <a:t>.................</a:t>
            </a:r>
            <a:r>
              <a:rPr sz="1200" spc="500" dirty="0">
                <a:latin typeface="Times New Roman"/>
                <a:cs typeface="Times New Roman"/>
              </a:rPr>
              <a:t> </a:t>
            </a:r>
            <a:r>
              <a:rPr lang="en-US" sz="1200" spc="-25" dirty="0">
                <a:latin typeface="Times New Roman"/>
                <a:cs typeface="Times New Roman"/>
              </a:rPr>
              <a:t>8</a:t>
            </a:r>
            <a:endParaRPr sz="1200" dirty="0">
              <a:latin typeface="Times New Roman"/>
              <a:cs typeface="Times New Roman"/>
            </a:endParaRPr>
          </a:p>
          <a:p>
            <a:pPr marL="168275" marR="187960" indent="-6350">
              <a:spcBef>
                <a:spcPts val="1100"/>
              </a:spcBef>
            </a:pPr>
            <a:r>
              <a:rPr lang="en-US" sz="1200" dirty="0">
                <a:latin typeface="Times New Roman"/>
                <a:cs typeface="Times New Roman"/>
              </a:rPr>
              <a:t>Vision 2027:-  …….</a:t>
            </a:r>
            <a:r>
              <a:rPr lang="en-US" sz="1200" spc="-10" dirty="0">
                <a:latin typeface="Times New Roman"/>
                <a:cs typeface="Times New Roman"/>
              </a:rPr>
              <a:t>……...…………..</a:t>
            </a:r>
            <a:r>
              <a:rPr sz="1200" spc="-10" dirty="0">
                <a:latin typeface="Times New Roman"/>
                <a:cs typeface="Times New Roman"/>
              </a:rPr>
              <a:t>....................................................................................</a:t>
            </a:r>
            <a:r>
              <a:rPr lang="en-US" sz="1200" spc="-10" dirty="0">
                <a:latin typeface="Times New Roman"/>
                <a:cs typeface="Times New Roman"/>
              </a:rPr>
              <a:t>.  </a:t>
            </a:r>
            <a:r>
              <a:rPr lang="en-US" sz="1200" spc="-25" dirty="0">
                <a:latin typeface="Times New Roman"/>
                <a:cs typeface="Times New Roman"/>
              </a:rPr>
              <a:t>8</a:t>
            </a:r>
            <a:endParaRPr sz="1200" dirty="0">
              <a:latin typeface="Times New Roman"/>
              <a:cs typeface="Times New Roman"/>
            </a:endParaRPr>
          </a:p>
          <a:p>
            <a:pPr marL="168275" marR="187960" indent="-6350">
              <a:lnSpc>
                <a:spcPct val="102400"/>
              </a:lnSpc>
              <a:spcBef>
                <a:spcPts val="1075"/>
              </a:spcBef>
            </a:pPr>
            <a:r>
              <a:rPr lang="en-US" sz="1200" spc="-10" dirty="0">
                <a:latin typeface="Times New Roman"/>
                <a:cs typeface="Times New Roman"/>
              </a:rPr>
              <a:t>Core Values</a:t>
            </a:r>
            <a:r>
              <a:rPr sz="1200" dirty="0">
                <a:latin typeface="Times New Roman"/>
                <a:cs typeface="Times New Roman"/>
              </a:rPr>
              <a:t>:</a:t>
            </a:r>
            <a:r>
              <a:rPr lang="en-US" sz="1200" dirty="0">
                <a:latin typeface="Times New Roman"/>
                <a:cs typeface="Times New Roman"/>
              </a:rPr>
              <a:t>-</a:t>
            </a:r>
            <a:r>
              <a:rPr sz="1200" spc="-40" dirty="0">
                <a:latin typeface="Times New Roman"/>
                <a:cs typeface="Times New Roman"/>
              </a:rPr>
              <a:t> </a:t>
            </a:r>
            <a:r>
              <a:rPr sz="1200" spc="-10" dirty="0">
                <a:latin typeface="Times New Roman"/>
                <a:cs typeface="Times New Roman"/>
              </a:rPr>
              <a:t>................................................................................</a:t>
            </a:r>
            <a:r>
              <a:rPr lang="en-US" sz="1200" spc="-10" dirty="0">
                <a:latin typeface="Times New Roman"/>
                <a:cs typeface="Times New Roman"/>
              </a:rPr>
              <a:t>................................................ 9</a:t>
            </a:r>
            <a:endParaRPr sz="1200" dirty="0">
              <a:latin typeface="Times New Roman"/>
              <a:cs typeface="Times New Roman"/>
            </a:endParaRPr>
          </a:p>
          <a:p>
            <a:pPr marL="168275" marR="194945" indent="-6350">
              <a:lnSpc>
                <a:spcPct val="104200"/>
              </a:lnSpc>
              <a:spcBef>
                <a:spcPts val="1075"/>
              </a:spcBef>
            </a:pPr>
            <a:r>
              <a:rPr lang="en-US" sz="1200" spc="-10" dirty="0">
                <a:latin typeface="Times New Roman"/>
                <a:cs typeface="Times New Roman"/>
              </a:rPr>
              <a:t>Market Standing Competitors</a:t>
            </a:r>
            <a:r>
              <a:rPr sz="1200" spc="-10" dirty="0">
                <a:latin typeface="Times New Roman"/>
                <a:cs typeface="Times New Roman"/>
              </a:rPr>
              <a:t>:</a:t>
            </a:r>
            <a:r>
              <a:rPr lang="en-US" sz="1200" spc="-10" dirty="0">
                <a:latin typeface="Times New Roman"/>
                <a:cs typeface="Times New Roman"/>
              </a:rPr>
              <a:t>-</a:t>
            </a:r>
            <a:r>
              <a:rPr sz="1200" spc="-10" dirty="0">
                <a:latin typeface="Times New Roman"/>
                <a:cs typeface="Times New Roman"/>
              </a:rPr>
              <a:t>................................................................................</a:t>
            </a:r>
            <a:r>
              <a:rPr lang="en-US" sz="1200" spc="-10" dirty="0">
                <a:latin typeface="Times New Roman"/>
                <a:cs typeface="Times New Roman"/>
              </a:rPr>
              <a:t>.................</a:t>
            </a:r>
            <a:r>
              <a:rPr sz="1200" spc="-10" dirty="0">
                <a:latin typeface="Times New Roman"/>
                <a:cs typeface="Times New Roman"/>
              </a:rPr>
              <a:t> </a:t>
            </a:r>
            <a:r>
              <a:rPr lang="en-US" sz="1200" spc="-25" dirty="0">
                <a:latin typeface="Times New Roman"/>
                <a:cs typeface="Times New Roman"/>
              </a:rPr>
              <a:t>10</a:t>
            </a:r>
            <a:endParaRPr sz="1200" dirty="0">
              <a:latin typeface="Times New Roman"/>
              <a:cs typeface="Times New Roman"/>
            </a:endParaRPr>
          </a:p>
          <a:p>
            <a:pPr marL="168275" marR="172085" indent="-6350">
              <a:lnSpc>
                <a:spcPct val="104200"/>
              </a:lnSpc>
              <a:spcBef>
                <a:spcPts val="1055"/>
              </a:spcBef>
            </a:pPr>
            <a:r>
              <a:rPr lang="en-US" sz="1200" dirty="0">
                <a:latin typeface="Times New Roman"/>
                <a:cs typeface="Times New Roman"/>
              </a:rPr>
              <a:t>Services Available</a:t>
            </a:r>
            <a:r>
              <a:rPr sz="1200" dirty="0">
                <a:latin typeface="Times New Roman"/>
                <a:cs typeface="Times New Roman"/>
              </a:rPr>
              <a:t>:</a:t>
            </a:r>
            <a:r>
              <a:rPr sz="1200" spc="-55" dirty="0">
                <a:latin typeface="Times New Roman"/>
                <a:cs typeface="Times New Roman"/>
              </a:rPr>
              <a:t> </a:t>
            </a:r>
            <a:r>
              <a:rPr sz="1200" spc="-10" dirty="0">
                <a:latin typeface="Times New Roman"/>
                <a:cs typeface="Times New Roman"/>
              </a:rPr>
              <a:t>......................................................................................................................</a:t>
            </a:r>
            <a:r>
              <a:rPr sz="1200" spc="500" dirty="0">
                <a:latin typeface="Times New Roman"/>
                <a:cs typeface="Times New Roman"/>
              </a:rPr>
              <a:t> </a:t>
            </a:r>
            <a:r>
              <a:rPr sz="1200" spc="-25" dirty="0">
                <a:latin typeface="Times New Roman"/>
                <a:cs typeface="Times New Roman"/>
              </a:rPr>
              <a:t>1</a:t>
            </a:r>
            <a:r>
              <a:rPr lang="en-US" sz="1200" spc="-25" dirty="0">
                <a:latin typeface="Times New Roman"/>
                <a:cs typeface="Times New Roman"/>
              </a:rPr>
              <a:t>0</a:t>
            </a:r>
            <a:endParaRPr sz="1200" dirty="0">
              <a:latin typeface="Times New Roman"/>
              <a:cs typeface="Times New Roman"/>
            </a:endParaRPr>
          </a:p>
          <a:p>
            <a:pPr marL="168275" marR="168910" indent="-6350">
              <a:lnSpc>
                <a:spcPct val="104200"/>
              </a:lnSpc>
              <a:spcBef>
                <a:spcPts val="1050"/>
              </a:spcBef>
            </a:pPr>
            <a:r>
              <a:rPr lang="en-US" sz="1200" dirty="0">
                <a:latin typeface="Times New Roman"/>
                <a:cs typeface="Times New Roman"/>
              </a:rPr>
              <a:t>Brands in collaboration</a:t>
            </a:r>
            <a:r>
              <a:rPr sz="1200" dirty="0">
                <a:latin typeface="Times New Roman"/>
                <a:cs typeface="Times New Roman"/>
              </a:rPr>
              <a:t>:</a:t>
            </a:r>
            <a:r>
              <a:rPr lang="en-US" sz="1200" dirty="0">
                <a:latin typeface="Times New Roman"/>
                <a:cs typeface="Times New Roman"/>
              </a:rPr>
              <a:t>-</a:t>
            </a:r>
            <a:r>
              <a:rPr sz="1200" spc="-45" dirty="0">
                <a:latin typeface="Times New Roman"/>
                <a:cs typeface="Times New Roman"/>
              </a:rPr>
              <a:t> </a:t>
            </a:r>
            <a:r>
              <a:rPr sz="1200" spc="-10" dirty="0">
                <a:latin typeface="Times New Roman"/>
                <a:cs typeface="Times New Roman"/>
              </a:rPr>
              <a:t>.............................................................................................................</a:t>
            </a:r>
            <a:r>
              <a:rPr sz="1200" spc="500" dirty="0">
                <a:latin typeface="Times New Roman"/>
                <a:cs typeface="Times New Roman"/>
              </a:rPr>
              <a:t> </a:t>
            </a:r>
            <a:r>
              <a:rPr sz="1200" spc="-25" dirty="0">
                <a:latin typeface="Times New Roman"/>
                <a:cs typeface="Times New Roman"/>
              </a:rPr>
              <a:t>1</a:t>
            </a:r>
            <a:r>
              <a:rPr lang="en-US" sz="1200" spc="-25" dirty="0">
                <a:latin typeface="Times New Roman"/>
                <a:cs typeface="Times New Roman"/>
              </a:rPr>
              <a:t>2</a:t>
            </a:r>
          </a:p>
          <a:p>
            <a:pPr marL="168275" marR="168910" indent="-6350">
              <a:lnSpc>
                <a:spcPct val="104200"/>
              </a:lnSpc>
              <a:spcBef>
                <a:spcPts val="1050"/>
              </a:spcBef>
            </a:pPr>
            <a:r>
              <a:rPr lang="en-US" sz="1200" spc="-25" dirty="0">
                <a:latin typeface="Times New Roman"/>
                <a:cs typeface="Times New Roman"/>
              </a:rPr>
              <a:t>Competitors:- ……………………………………………………………………………………</a:t>
            </a:r>
          </a:p>
          <a:p>
            <a:pPr marL="168275" marR="168910" indent="-6350">
              <a:lnSpc>
                <a:spcPct val="104200"/>
              </a:lnSpc>
              <a:spcBef>
                <a:spcPts val="1050"/>
              </a:spcBef>
            </a:pPr>
            <a:r>
              <a:rPr lang="en-US" sz="1200" spc="-25" dirty="0">
                <a:latin typeface="Times New Roman"/>
                <a:cs typeface="Times New Roman"/>
              </a:rPr>
              <a:t>15</a:t>
            </a:r>
            <a:endParaRPr sz="1200" dirty="0">
              <a:latin typeface="Times New Roman"/>
              <a:cs typeface="Times New Roman"/>
            </a:endParaRPr>
          </a:p>
          <a:p>
            <a:pPr marL="19050" marR="168910" indent="-6350">
              <a:lnSpc>
                <a:spcPct val="102400"/>
              </a:lnSpc>
              <a:spcBef>
                <a:spcPts val="1100"/>
              </a:spcBef>
            </a:pPr>
            <a:r>
              <a:rPr sz="1200" dirty="0">
                <a:latin typeface="Times New Roman"/>
                <a:cs typeface="Times New Roman"/>
              </a:rPr>
              <a:t>Head</a:t>
            </a:r>
            <a:r>
              <a:rPr sz="1200" spc="-25" dirty="0">
                <a:latin typeface="Times New Roman"/>
                <a:cs typeface="Times New Roman"/>
              </a:rPr>
              <a:t> </a:t>
            </a:r>
            <a:r>
              <a:rPr sz="1200" spc="-10" dirty="0">
                <a:latin typeface="Times New Roman"/>
                <a:cs typeface="Times New Roman"/>
              </a:rPr>
              <a:t>Office:</a:t>
            </a:r>
            <a:r>
              <a:rPr sz="1200" spc="-25" dirty="0">
                <a:latin typeface="Times New Roman"/>
                <a:cs typeface="Times New Roman"/>
              </a:rPr>
              <a:t> </a:t>
            </a:r>
            <a:r>
              <a:rPr sz="1200" spc="-10" dirty="0">
                <a:latin typeface="Times New Roman"/>
                <a:cs typeface="Times New Roman"/>
              </a:rPr>
              <a:t>..................................................................................................................................</a:t>
            </a:r>
            <a:r>
              <a:rPr sz="1200" spc="500" dirty="0">
                <a:latin typeface="Times New Roman"/>
                <a:cs typeface="Times New Roman"/>
              </a:rPr>
              <a:t> </a:t>
            </a:r>
            <a:r>
              <a:rPr sz="1200" spc="-25" dirty="0">
                <a:latin typeface="Times New Roman"/>
                <a:cs typeface="Times New Roman"/>
              </a:rPr>
              <a:t>1</a:t>
            </a:r>
            <a:r>
              <a:rPr lang="en-US" sz="1200" spc="-25" dirty="0">
                <a:latin typeface="Times New Roman"/>
                <a:cs typeface="Times New Roman"/>
              </a:rPr>
              <a:t>7</a:t>
            </a:r>
            <a:endParaRPr sz="1200" dirty="0">
              <a:latin typeface="Times New Roman"/>
              <a:cs typeface="Times New Roman"/>
            </a:endParaRPr>
          </a:p>
          <a:p>
            <a:pPr marL="12700">
              <a:lnSpc>
                <a:spcPct val="100000"/>
              </a:lnSpc>
              <a:spcBef>
                <a:spcPts val="1165"/>
              </a:spcBef>
            </a:pPr>
            <a:r>
              <a:rPr lang="en-US" sz="1200" dirty="0">
                <a:latin typeface="Times New Roman"/>
                <a:cs typeface="Times New Roman"/>
              </a:rPr>
              <a:t>Plan of internship:-</a:t>
            </a:r>
            <a:r>
              <a:rPr sz="1200" spc="-10" dirty="0">
                <a:latin typeface="Times New Roman"/>
                <a:cs typeface="Times New Roman"/>
              </a:rPr>
              <a:t>...........................................................................................................................</a:t>
            </a:r>
            <a:endParaRPr lang="en-US" sz="1200" spc="-10" dirty="0">
              <a:latin typeface="Times New Roman"/>
              <a:cs typeface="Times New Roman"/>
            </a:endParaRPr>
          </a:p>
          <a:p>
            <a:pPr marL="12700">
              <a:lnSpc>
                <a:spcPct val="100000"/>
              </a:lnSpc>
              <a:spcBef>
                <a:spcPts val="1165"/>
              </a:spcBef>
            </a:pPr>
            <a:r>
              <a:rPr lang="en-PK" sz="1200" spc="-10" dirty="0">
                <a:latin typeface="Times New Roman"/>
                <a:cs typeface="Times New Roman"/>
              </a:rPr>
              <a:t>17</a:t>
            </a:r>
          </a:p>
          <a:p>
            <a:pPr marL="12700">
              <a:lnSpc>
                <a:spcPct val="100000"/>
              </a:lnSpc>
              <a:spcBef>
                <a:spcPts val="1165"/>
              </a:spcBef>
            </a:pPr>
            <a:r>
              <a:rPr lang="en-US" sz="1200" spc="-10" dirty="0">
                <a:latin typeface="Times New Roman"/>
                <a:cs typeface="Times New Roman"/>
              </a:rPr>
              <a:t>Departments:-</a:t>
            </a:r>
            <a:r>
              <a:rPr sz="1200" spc="-10" dirty="0">
                <a:latin typeface="Times New Roman"/>
                <a:cs typeface="Times New Roman"/>
              </a:rPr>
              <a:t>...............................................................................................................</a:t>
            </a:r>
            <a:endParaRPr lang="en-US" sz="1200" spc="-10" dirty="0">
              <a:latin typeface="Times New Roman"/>
              <a:cs typeface="Times New Roman"/>
            </a:endParaRPr>
          </a:p>
          <a:p>
            <a:pPr marL="12700">
              <a:lnSpc>
                <a:spcPct val="100000"/>
              </a:lnSpc>
              <a:spcBef>
                <a:spcPts val="1165"/>
              </a:spcBef>
            </a:pPr>
            <a:r>
              <a:rPr lang="en-PK" sz="1200" spc="-10" dirty="0">
                <a:latin typeface="Times New Roman"/>
                <a:cs typeface="Times New Roman"/>
              </a:rPr>
              <a:t>17</a:t>
            </a:r>
            <a:endParaRPr lang="en-PK" sz="1200" dirty="0">
              <a:latin typeface="Times New Roman"/>
              <a:cs typeface="Times New Roman"/>
            </a:endParaRPr>
          </a:p>
          <a:p>
            <a:pPr marL="12700">
              <a:lnSpc>
                <a:spcPct val="100000"/>
              </a:lnSpc>
              <a:spcBef>
                <a:spcPts val="1165"/>
              </a:spcBef>
            </a:pPr>
            <a:r>
              <a:rPr sz="1200" spc="-40" dirty="0">
                <a:latin typeface="Times New Roman"/>
                <a:cs typeface="Times New Roman"/>
              </a:rPr>
              <a:t> </a:t>
            </a:r>
            <a:endParaRPr sz="1200" dirty="0">
              <a:latin typeface="Times New Roman"/>
              <a:cs typeface="Times New Roman"/>
            </a:endParaRPr>
          </a:p>
        </p:txBody>
      </p:sp>
      <p:sp>
        <p:nvSpPr>
          <p:cNvPr id="4" name="Date Placeholder 3">
            <a:extLst>
              <a:ext uri="{FF2B5EF4-FFF2-40B4-BE49-F238E27FC236}">
                <a16:creationId xmlns:a16="http://schemas.microsoft.com/office/drawing/2014/main" id="{C4A2C5A1-28CB-59EE-60B5-B18F30848DF4}"/>
              </a:ext>
            </a:extLst>
          </p:cNvPr>
          <p:cNvSpPr>
            <a:spLocks noGrp="1"/>
          </p:cNvSpPr>
          <p:nvPr>
            <p:ph type="dt" sz="half" idx="6"/>
          </p:nvPr>
        </p:nvSpPr>
        <p:spPr/>
        <p:txBody>
          <a:bodyPr/>
          <a:lstStyle/>
          <a:p>
            <a:fld id="{CF95F796-EE6C-2142-AC56-4C8F76AE2D77}" type="datetime1">
              <a:rPr lang="en-US" smtClean="0"/>
              <a:t>9/10/23</a:t>
            </a:fld>
            <a:endParaRPr lang="en-US"/>
          </a:p>
        </p:txBody>
      </p:sp>
      <p:sp>
        <p:nvSpPr>
          <p:cNvPr id="5" name="Slide Number Placeholder 4">
            <a:extLst>
              <a:ext uri="{FF2B5EF4-FFF2-40B4-BE49-F238E27FC236}">
                <a16:creationId xmlns:a16="http://schemas.microsoft.com/office/drawing/2014/main" id="{23858C9A-A478-A952-A965-C09BD6D49455}"/>
              </a:ext>
            </a:extLst>
          </p:cNvPr>
          <p:cNvSpPr>
            <a:spLocks noGrp="1"/>
          </p:cNvSpPr>
          <p:nvPr>
            <p:ph type="sldNum" sz="quarter" idx="7"/>
          </p:nvPr>
        </p:nvSpPr>
        <p:spPr/>
        <p:txBody>
          <a:bodyPr/>
          <a:lstStyle/>
          <a:p>
            <a:fld id="{B6F15528-21DE-4FAA-801E-634DDDAF4B2B}" type="slidenum">
              <a:rPr lang="en-PK" smtClean="0"/>
              <a:t>6</a:t>
            </a:fld>
            <a:endParaRPr lang="en-PK"/>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898842" y="898906"/>
            <a:ext cx="5819140" cy="3389646"/>
          </a:xfrm>
          <a:prstGeom prst="rect">
            <a:avLst/>
          </a:prstGeom>
        </p:spPr>
        <p:txBody>
          <a:bodyPr vert="horz" wrap="square" lIns="0" tIns="8255" rIns="0" bIns="0" rtlCol="0">
            <a:spAutoFit/>
          </a:bodyPr>
          <a:lstStyle/>
          <a:p>
            <a:pPr marL="19050" marR="31750" indent="-6350">
              <a:lnSpc>
                <a:spcPct val="102400"/>
              </a:lnSpc>
              <a:spcBef>
                <a:spcPts val="1150"/>
              </a:spcBef>
            </a:pPr>
            <a:r>
              <a:rPr sz="1200" spc="-10" dirty="0">
                <a:latin typeface="Times New Roman"/>
                <a:cs typeface="Times New Roman"/>
              </a:rPr>
              <a:t>Reflective</a:t>
            </a:r>
            <a:r>
              <a:rPr sz="1200" spc="-25" dirty="0">
                <a:latin typeface="Times New Roman"/>
                <a:cs typeface="Times New Roman"/>
              </a:rPr>
              <a:t> </a:t>
            </a:r>
            <a:r>
              <a:rPr sz="1200" dirty="0">
                <a:latin typeface="Times New Roman"/>
                <a:cs typeface="Times New Roman"/>
              </a:rPr>
              <a:t>Journal:</a:t>
            </a:r>
            <a:r>
              <a:rPr sz="1200" spc="-20" dirty="0">
                <a:latin typeface="Times New Roman"/>
                <a:cs typeface="Times New Roman"/>
              </a:rPr>
              <a:t> </a:t>
            </a:r>
            <a:r>
              <a:rPr sz="1200" spc="-10" dirty="0">
                <a:latin typeface="Times New Roman"/>
                <a:cs typeface="Times New Roman"/>
              </a:rPr>
              <a:t>........................................................................................................................</a:t>
            </a:r>
            <a:r>
              <a:rPr sz="1200" spc="500" dirty="0">
                <a:latin typeface="Times New Roman"/>
                <a:cs typeface="Times New Roman"/>
              </a:rPr>
              <a:t> </a:t>
            </a:r>
            <a:r>
              <a:rPr lang="en-US" sz="1200" spc="-25" dirty="0">
                <a:latin typeface="Times New Roman"/>
                <a:cs typeface="Times New Roman"/>
              </a:rPr>
              <a:t>21</a:t>
            </a:r>
            <a:endParaRPr sz="1200" dirty="0">
              <a:latin typeface="Times New Roman"/>
              <a:cs typeface="Times New Roman"/>
            </a:endParaRPr>
          </a:p>
          <a:p>
            <a:pPr marL="19050" marR="27305" indent="-6350">
              <a:lnSpc>
                <a:spcPct val="102400"/>
              </a:lnSpc>
              <a:spcBef>
                <a:spcPts val="1155"/>
              </a:spcBef>
            </a:pPr>
            <a:r>
              <a:rPr sz="1200" spc="-25" dirty="0">
                <a:latin typeface="Times New Roman"/>
                <a:cs typeface="Times New Roman"/>
              </a:rPr>
              <a:t>Work</a:t>
            </a:r>
            <a:r>
              <a:rPr sz="1200" spc="-15" dirty="0">
                <a:latin typeface="Times New Roman"/>
                <a:cs typeface="Times New Roman"/>
              </a:rPr>
              <a:t> </a:t>
            </a:r>
            <a:r>
              <a:rPr sz="1200" spc="-10" dirty="0">
                <a:latin typeface="Times New Roman"/>
                <a:cs typeface="Times New Roman"/>
              </a:rPr>
              <a:t>Samples:</a:t>
            </a:r>
            <a:r>
              <a:rPr sz="1200" spc="-20" dirty="0">
                <a:latin typeface="Times New Roman"/>
                <a:cs typeface="Times New Roman"/>
              </a:rPr>
              <a:t> </a:t>
            </a:r>
            <a:r>
              <a:rPr sz="1200" spc="-10" dirty="0">
                <a:latin typeface="Times New Roman"/>
                <a:cs typeface="Times New Roman"/>
              </a:rPr>
              <a:t>..............................................................................................................................</a:t>
            </a:r>
            <a:r>
              <a:rPr sz="1200" spc="500" dirty="0">
                <a:latin typeface="Times New Roman"/>
                <a:cs typeface="Times New Roman"/>
              </a:rPr>
              <a:t> </a:t>
            </a:r>
            <a:r>
              <a:rPr lang="en-US" sz="1200" spc="-25" dirty="0">
                <a:latin typeface="Times New Roman"/>
                <a:cs typeface="Times New Roman"/>
              </a:rPr>
              <a:t>34</a:t>
            </a:r>
            <a:endParaRPr sz="1200" dirty="0">
              <a:latin typeface="Times New Roman"/>
              <a:cs typeface="Times New Roman"/>
            </a:endParaRPr>
          </a:p>
          <a:p>
            <a:pPr marL="19050">
              <a:lnSpc>
                <a:spcPct val="100000"/>
              </a:lnSpc>
              <a:spcBef>
                <a:spcPts val="35"/>
              </a:spcBef>
            </a:pPr>
            <a:r>
              <a:rPr sz="1200" spc="-10" dirty="0">
                <a:latin typeface="Times New Roman"/>
                <a:cs typeface="Times New Roman"/>
              </a:rPr>
              <a:t>Critical</a:t>
            </a:r>
            <a:r>
              <a:rPr sz="1200" spc="-80" dirty="0">
                <a:latin typeface="Times New Roman"/>
                <a:cs typeface="Times New Roman"/>
              </a:rPr>
              <a:t> </a:t>
            </a:r>
            <a:r>
              <a:rPr sz="1200" spc="-10" dirty="0">
                <a:latin typeface="Times New Roman"/>
                <a:cs typeface="Times New Roman"/>
              </a:rPr>
              <a:t>Analysis:</a:t>
            </a:r>
            <a:endParaRPr sz="1200" dirty="0">
              <a:latin typeface="Times New Roman"/>
              <a:cs typeface="Times New Roman"/>
            </a:endParaRPr>
          </a:p>
          <a:p>
            <a:pPr marL="19050">
              <a:lnSpc>
                <a:spcPct val="100000"/>
              </a:lnSpc>
              <a:spcBef>
                <a:spcPts val="35"/>
              </a:spcBef>
            </a:pPr>
            <a:r>
              <a:rPr sz="1200" dirty="0">
                <a:latin typeface="Times New Roman"/>
                <a:cs typeface="Times New Roman"/>
              </a:rPr>
              <a:t>.................................................................................................. </a:t>
            </a:r>
            <a:r>
              <a:rPr lang="en-US" sz="1200" spc="-25" dirty="0">
                <a:latin typeface="Times New Roman"/>
                <a:cs typeface="Times New Roman"/>
              </a:rPr>
              <a:t>36</a:t>
            </a:r>
            <a:endParaRPr sz="1200" dirty="0">
              <a:latin typeface="Times New Roman"/>
              <a:cs typeface="Times New Roman"/>
            </a:endParaRPr>
          </a:p>
          <a:p>
            <a:pPr marL="19050" marR="36830" indent="-6350">
              <a:lnSpc>
                <a:spcPct val="100699"/>
              </a:lnSpc>
              <a:spcBef>
                <a:spcPts val="1175"/>
              </a:spcBef>
            </a:pPr>
            <a:r>
              <a:rPr sz="1200" spc="-10" dirty="0">
                <a:latin typeface="Times New Roman"/>
                <a:cs typeface="Times New Roman"/>
              </a:rPr>
              <a:t>SWOT</a:t>
            </a:r>
            <a:r>
              <a:rPr sz="1200" spc="-110" dirty="0">
                <a:latin typeface="Times New Roman"/>
                <a:cs typeface="Times New Roman"/>
              </a:rPr>
              <a:t> </a:t>
            </a:r>
            <a:r>
              <a:rPr sz="1200" dirty="0">
                <a:latin typeface="Times New Roman"/>
                <a:cs typeface="Times New Roman"/>
              </a:rPr>
              <a:t>Analysis:</a:t>
            </a:r>
            <a:r>
              <a:rPr sz="1200" spc="-45" dirty="0">
                <a:latin typeface="Times New Roman"/>
                <a:cs typeface="Times New Roman"/>
              </a:rPr>
              <a:t> </a:t>
            </a:r>
            <a:r>
              <a:rPr sz="1200" spc="-10" dirty="0">
                <a:latin typeface="Times New Roman"/>
                <a:cs typeface="Times New Roman"/>
              </a:rPr>
              <a:t>...........................................................................................................................</a:t>
            </a:r>
            <a:r>
              <a:rPr sz="1200" spc="500" dirty="0">
                <a:latin typeface="Times New Roman"/>
                <a:cs typeface="Times New Roman"/>
              </a:rPr>
              <a:t> </a:t>
            </a:r>
            <a:r>
              <a:rPr lang="en-US" sz="1200" spc="-25" dirty="0">
                <a:latin typeface="Times New Roman"/>
                <a:cs typeface="Times New Roman"/>
              </a:rPr>
              <a:t>38</a:t>
            </a:r>
            <a:endParaRPr sz="1200" dirty="0">
              <a:latin typeface="Times New Roman"/>
              <a:cs typeface="Times New Roman"/>
            </a:endParaRPr>
          </a:p>
          <a:p>
            <a:pPr marL="19050" marR="30480" indent="-6350">
              <a:lnSpc>
                <a:spcPct val="102600"/>
              </a:lnSpc>
              <a:spcBef>
                <a:spcPts val="1150"/>
              </a:spcBef>
            </a:pPr>
            <a:r>
              <a:rPr sz="1200" spc="-10" dirty="0">
                <a:latin typeface="Times New Roman"/>
                <a:cs typeface="Times New Roman"/>
              </a:rPr>
              <a:t>Conclusion:</a:t>
            </a:r>
            <a:r>
              <a:rPr sz="1200" spc="15" dirty="0">
                <a:latin typeface="Times New Roman"/>
                <a:cs typeface="Times New Roman"/>
              </a:rPr>
              <a:t> </a:t>
            </a:r>
            <a:r>
              <a:rPr sz="1200" spc="-10" dirty="0">
                <a:latin typeface="Times New Roman"/>
                <a:cs typeface="Times New Roman"/>
              </a:rPr>
              <a:t>...................................................................................................................................</a:t>
            </a:r>
            <a:r>
              <a:rPr sz="1200" spc="500" dirty="0">
                <a:latin typeface="Times New Roman"/>
                <a:cs typeface="Times New Roman"/>
              </a:rPr>
              <a:t> </a:t>
            </a:r>
            <a:r>
              <a:rPr lang="en-US" sz="1200" spc="-25" dirty="0">
                <a:latin typeface="Times New Roman"/>
                <a:cs typeface="Times New Roman"/>
              </a:rPr>
              <a:t>38</a:t>
            </a:r>
            <a:endParaRPr sz="1200" dirty="0">
              <a:latin typeface="Times New Roman"/>
              <a:cs typeface="Times New Roman"/>
            </a:endParaRPr>
          </a:p>
          <a:p>
            <a:pPr marL="19050" marR="9525" indent="-6350">
              <a:lnSpc>
                <a:spcPct val="100699"/>
              </a:lnSpc>
              <a:spcBef>
                <a:spcPts val="1175"/>
              </a:spcBef>
            </a:pPr>
            <a:r>
              <a:rPr sz="1200" spc="-10" dirty="0">
                <a:latin typeface="Times New Roman"/>
                <a:cs typeface="Times New Roman"/>
              </a:rPr>
              <a:t>Recommendations:</a:t>
            </a:r>
            <a:r>
              <a:rPr sz="1200" spc="35" dirty="0">
                <a:latin typeface="Times New Roman"/>
                <a:cs typeface="Times New Roman"/>
              </a:rPr>
              <a:t> </a:t>
            </a:r>
            <a:r>
              <a:rPr sz="1200" spc="-10" dirty="0">
                <a:latin typeface="Times New Roman"/>
                <a:cs typeface="Times New Roman"/>
              </a:rPr>
              <a:t>........................................................................................................................</a:t>
            </a:r>
            <a:r>
              <a:rPr sz="1200" spc="500" dirty="0">
                <a:latin typeface="Times New Roman"/>
                <a:cs typeface="Times New Roman"/>
              </a:rPr>
              <a:t> </a:t>
            </a:r>
            <a:r>
              <a:rPr lang="en-US" sz="1200" spc="-25" dirty="0">
                <a:latin typeface="Times New Roman"/>
                <a:cs typeface="Times New Roman"/>
              </a:rPr>
              <a:t>41</a:t>
            </a:r>
          </a:p>
          <a:p>
            <a:pPr marL="19050" marR="9525" indent="-6350">
              <a:lnSpc>
                <a:spcPct val="100699"/>
              </a:lnSpc>
              <a:spcBef>
                <a:spcPts val="1175"/>
              </a:spcBef>
            </a:pPr>
            <a:r>
              <a:rPr lang="en-US" sz="1200" spc="-25" dirty="0">
                <a:latin typeface="Times New Roman"/>
                <a:cs typeface="Times New Roman"/>
              </a:rPr>
              <a:t>References:- </a:t>
            </a:r>
            <a:r>
              <a:rPr lang="en-US" sz="1200" spc="-25">
                <a:latin typeface="Times New Roman"/>
                <a:cs typeface="Times New Roman"/>
              </a:rPr>
              <a:t>……………………………………………………………………………………… 43</a:t>
            </a:r>
            <a:endParaRPr sz="1200" dirty="0">
              <a:latin typeface="Times New Roman"/>
              <a:cs typeface="Times New Roman"/>
            </a:endParaRPr>
          </a:p>
        </p:txBody>
      </p:sp>
      <p:sp>
        <p:nvSpPr>
          <p:cNvPr id="4" name="Date Placeholder 3">
            <a:extLst>
              <a:ext uri="{FF2B5EF4-FFF2-40B4-BE49-F238E27FC236}">
                <a16:creationId xmlns:a16="http://schemas.microsoft.com/office/drawing/2014/main" id="{37949771-C632-DEAF-6F96-0AFA578BC1BA}"/>
              </a:ext>
            </a:extLst>
          </p:cNvPr>
          <p:cNvSpPr>
            <a:spLocks noGrp="1"/>
          </p:cNvSpPr>
          <p:nvPr>
            <p:ph type="dt" sz="half" idx="6"/>
          </p:nvPr>
        </p:nvSpPr>
        <p:spPr/>
        <p:txBody>
          <a:bodyPr/>
          <a:lstStyle/>
          <a:p>
            <a:fld id="{9D569436-5819-3545-A3E5-8DD8D1FE708B}" type="datetime1">
              <a:rPr lang="en-US" smtClean="0"/>
              <a:t>9/10/23</a:t>
            </a:fld>
            <a:endParaRPr lang="en-US"/>
          </a:p>
        </p:txBody>
      </p:sp>
      <p:sp>
        <p:nvSpPr>
          <p:cNvPr id="5" name="Slide Number Placeholder 4">
            <a:extLst>
              <a:ext uri="{FF2B5EF4-FFF2-40B4-BE49-F238E27FC236}">
                <a16:creationId xmlns:a16="http://schemas.microsoft.com/office/drawing/2014/main" id="{FDA7BDF5-DE53-F5BC-370D-BB88A904E184}"/>
              </a:ext>
            </a:extLst>
          </p:cNvPr>
          <p:cNvSpPr>
            <a:spLocks noGrp="1"/>
          </p:cNvSpPr>
          <p:nvPr>
            <p:ph type="sldNum" sz="quarter" idx="7"/>
          </p:nvPr>
        </p:nvSpPr>
        <p:spPr/>
        <p:txBody>
          <a:bodyPr/>
          <a:lstStyle/>
          <a:p>
            <a:fld id="{B6F15528-21DE-4FAA-801E-634DDDAF4B2B}" type="slidenum">
              <a:rPr lang="en-PK" smtClean="0"/>
              <a:t>7</a:t>
            </a:fld>
            <a:endParaRPr lang="en-PK"/>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943144" y="284574"/>
            <a:ext cx="5963285" cy="5944961"/>
          </a:xfrm>
          <a:prstGeom prst="rect">
            <a:avLst/>
          </a:prstGeom>
        </p:spPr>
        <p:txBody>
          <a:bodyPr vert="horz" wrap="square" lIns="0" tIns="12700" rIns="0" bIns="0" rtlCol="0">
            <a:spAutoFit/>
          </a:bodyPr>
          <a:lstStyle/>
          <a:p>
            <a:pPr algn="ctr"/>
            <a:endParaRPr lang="en-GB" sz="1400" b="0" i="0" dirty="0">
              <a:solidFill>
                <a:srgbClr val="000000"/>
              </a:solidFill>
              <a:effectLst/>
              <a:latin typeface="Times New Roman" panose="02020603050405020304" pitchFamily="18" charset="0"/>
              <a:cs typeface="Times New Roman" panose="02020603050405020304" pitchFamily="18" charset="0"/>
            </a:endParaRPr>
          </a:p>
          <a:p>
            <a:pPr algn="ctr"/>
            <a:r>
              <a:rPr lang="en-GB" b="1" dirty="0">
                <a:solidFill>
                  <a:srgbClr val="000000"/>
                </a:solidFill>
                <a:latin typeface="Times New Roman" panose="02020603050405020304" pitchFamily="18" charset="0"/>
                <a:cs typeface="Times New Roman" panose="02020603050405020304" pitchFamily="18" charset="0"/>
              </a:rPr>
              <a:t>Overview Of The Organization</a:t>
            </a:r>
          </a:p>
          <a:p>
            <a:pPr algn="ctr"/>
            <a:endParaRPr lang="en-GB" sz="1400" b="1" dirty="0">
              <a:solidFill>
                <a:srgbClr val="000000"/>
              </a:solidFill>
              <a:latin typeface="Times New Roman" panose="02020603050405020304" pitchFamily="18" charset="0"/>
              <a:cs typeface="Times New Roman" panose="02020603050405020304" pitchFamily="18" charset="0"/>
            </a:endParaRPr>
          </a:p>
          <a:p>
            <a:pPr algn="l">
              <a:lnSpc>
                <a:spcPct val="150000"/>
              </a:lnSpc>
            </a:pPr>
            <a:r>
              <a:rPr lang="en-GB" sz="1400" dirty="0">
                <a:solidFill>
                  <a:srgbClr val="000000"/>
                </a:solidFill>
                <a:latin typeface="Times New Roman" panose="02020603050405020304" pitchFamily="18" charset="0"/>
                <a:cs typeface="Times New Roman" panose="02020603050405020304" pitchFamily="18" charset="0"/>
              </a:rPr>
              <a:t>     </a:t>
            </a:r>
            <a:r>
              <a:rPr lang="en-GB" b="1" i="1" dirty="0">
                <a:solidFill>
                  <a:srgbClr val="000000"/>
                </a:solidFill>
                <a:latin typeface="Times New Roman" panose="02020603050405020304" pitchFamily="18" charset="0"/>
                <a:cs typeface="Times New Roman" panose="02020603050405020304" pitchFamily="18" charset="0"/>
              </a:rPr>
              <a:t>History:-</a:t>
            </a:r>
          </a:p>
          <a:p>
            <a:pPr algn="ctr">
              <a:lnSpc>
                <a:spcPct val="150000"/>
              </a:lnSpc>
            </a:pPr>
            <a:r>
              <a:rPr lang="en-GB" sz="1400" b="0" i="0" dirty="0">
                <a:solidFill>
                  <a:srgbClr val="000000"/>
                </a:solidFill>
                <a:effectLst/>
                <a:latin typeface="Times New Roman" panose="02020603050405020304" pitchFamily="18" charset="0"/>
                <a:cs typeface="Times New Roman" panose="02020603050405020304" pitchFamily="18" charset="0"/>
              </a:rPr>
              <a:t>Marshmallow is a creative advertising and marketing agency. Creativity, Innovation, and Passion are the beauty of the Marshmallow team.</a:t>
            </a:r>
            <a:endParaRPr lang="en-GB" sz="1400" b="1" i="1" dirty="0">
              <a:solidFill>
                <a:srgbClr val="000000"/>
              </a:solidFill>
              <a:latin typeface="Times New Roman" panose="02020603050405020304" pitchFamily="18" charset="0"/>
              <a:cs typeface="Times New Roman" panose="02020603050405020304" pitchFamily="18" charset="0"/>
            </a:endParaRPr>
          </a:p>
          <a:p>
            <a:pPr algn="ctr">
              <a:lnSpc>
                <a:spcPct val="150000"/>
              </a:lnSpc>
            </a:pPr>
            <a:r>
              <a:rPr lang="en-GB" sz="1400" dirty="0">
                <a:solidFill>
                  <a:srgbClr val="000000"/>
                </a:solidFill>
                <a:latin typeface="Times New Roman" panose="02020603050405020304" pitchFamily="18" charset="0"/>
                <a:cs typeface="Times New Roman" panose="02020603050405020304" pitchFamily="18" charset="0"/>
              </a:rPr>
              <a:t>Marshmallow Advertising (</a:t>
            </a:r>
            <a:r>
              <a:rPr lang="en-GB" sz="1400" dirty="0" err="1">
                <a:solidFill>
                  <a:srgbClr val="000000"/>
                </a:solidFill>
                <a:latin typeface="Times New Roman" panose="02020603050405020304" pitchFamily="18" charset="0"/>
                <a:cs typeface="Times New Roman" panose="02020603050405020304" pitchFamily="18" charset="0"/>
              </a:rPr>
              <a:t>Pvt.</a:t>
            </a:r>
            <a:r>
              <a:rPr lang="en-GB" sz="1400" dirty="0">
                <a:solidFill>
                  <a:srgbClr val="000000"/>
                </a:solidFill>
                <a:latin typeface="Times New Roman" panose="02020603050405020304" pitchFamily="18" charset="0"/>
                <a:cs typeface="Times New Roman" panose="02020603050405020304" pitchFamily="18" charset="0"/>
              </a:rPr>
              <a:t>) Ltd. was laid out to get a change in the advertising business. In the midst of all the mayhem of purported 360 organizations, we represent specialization and are experts in what we do.</a:t>
            </a:r>
          </a:p>
          <a:p>
            <a:pPr algn="ctr">
              <a:lnSpc>
                <a:spcPct val="150000"/>
              </a:lnSpc>
            </a:pPr>
            <a:r>
              <a:rPr lang="en-GB" sz="1400" dirty="0">
                <a:solidFill>
                  <a:srgbClr val="000000"/>
                </a:solidFill>
                <a:latin typeface="Times New Roman" panose="02020603050405020304" pitchFamily="18" charset="0"/>
                <a:cs typeface="Times New Roman" panose="02020603050405020304" pitchFamily="18" charset="0"/>
              </a:rPr>
              <a:t>We certainly have practical experience in our administrations. Check us out is allow your image an opportunity to succeed.</a:t>
            </a:r>
          </a:p>
          <a:p>
            <a:pPr algn="ctr">
              <a:lnSpc>
                <a:spcPct val="150000"/>
              </a:lnSpc>
            </a:pPr>
            <a:r>
              <a:rPr lang="en-GB" sz="1400" dirty="0">
                <a:solidFill>
                  <a:srgbClr val="000000"/>
                </a:solidFill>
                <a:latin typeface="Times New Roman" panose="02020603050405020304" pitchFamily="18" charset="0"/>
                <a:cs typeface="Times New Roman" panose="02020603050405020304" pitchFamily="18" charset="0"/>
              </a:rPr>
              <a:t>Consider us the last unaccounted-for part of the riddle of your image creation. Our group contains little gatherings, every one of which represents considerable authority in specific abilities and they cooperate to execute smart courses of action to accomplish hierarchical objectives and give substantial outcomes to the organizations related to us.</a:t>
            </a:r>
          </a:p>
          <a:p>
            <a:pPr algn="ctr">
              <a:lnSpc>
                <a:spcPct val="150000"/>
              </a:lnSpc>
            </a:pPr>
            <a:r>
              <a:rPr lang="en-GB" sz="1400" dirty="0">
                <a:solidFill>
                  <a:srgbClr val="000000"/>
                </a:solidFill>
                <a:latin typeface="Times New Roman" panose="02020603050405020304" pitchFamily="18" charset="0"/>
                <a:cs typeface="Times New Roman" panose="02020603050405020304" pitchFamily="18" charset="0"/>
              </a:rPr>
              <a:t>Till now, we have assisted in excess of 500 organizations with making progress in arriving at their ideal interest group as well as changing over their leads into paying clients. Go along with us and become the champ you generally need to be.</a:t>
            </a:r>
          </a:p>
        </p:txBody>
      </p:sp>
      <p:sp>
        <p:nvSpPr>
          <p:cNvPr id="5" name="TextBox 4">
            <a:extLst>
              <a:ext uri="{FF2B5EF4-FFF2-40B4-BE49-F238E27FC236}">
                <a16:creationId xmlns:a16="http://schemas.microsoft.com/office/drawing/2014/main" id="{74F9BF2C-236D-463D-5C48-0CA15682B721}"/>
              </a:ext>
            </a:extLst>
          </p:cNvPr>
          <p:cNvSpPr txBox="1"/>
          <p:nvPr/>
        </p:nvSpPr>
        <p:spPr>
          <a:xfrm>
            <a:off x="753406" y="6423804"/>
            <a:ext cx="6400800" cy="2354491"/>
          </a:xfrm>
          <a:prstGeom prst="rect">
            <a:avLst/>
          </a:prstGeom>
          <a:noFill/>
        </p:spPr>
        <p:txBody>
          <a:bodyPr wrap="square" rtlCol="0">
            <a:spAutoFit/>
          </a:bodyPr>
          <a:lstStyle/>
          <a:p>
            <a:pPr algn="l" rtl="0"/>
            <a:r>
              <a:rPr lang="en-PK" b="1" i="1" dirty="0">
                <a:latin typeface="Times New Roman" panose="02020603050405020304" pitchFamily="18" charset="0"/>
                <a:cs typeface="Times New Roman" panose="02020603050405020304" pitchFamily="18" charset="0"/>
              </a:rPr>
              <a:t>MISSION:-</a:t>
            </a:r>
          </a:p>
          <a:p>
            <a:pPr algn="ctr">
              <a:lnSpc>
                <a:spcPct val="150000"/>
              </a:lnSpc>
            </a:pPr>
            <a:r>
              <a:rPr lang="en-GB" sz="1400" b="0" i="0" dirty="0">
                <a:solidFill>
                  <a:schemeClr val="tx1"/>
                </a:solidFill>
                <a:effectLst/>
                <a:latin typeface="Times New Roman" panose="02020603050405020304" pitchFamily="18" charset="0"/>
                <a:cs typeface="Times New Roman" panose="02020603050405020304" pitchFamily="18" charset="0"/>
              </a:rPr>
              <a:t>At Marshmallow, we mean to characterize brands by featuring their uniqueness and separating them from their rivals. This expects us to completely investigate the market, plan innovative showcasing efforts, pick the right media stage, and make practical media plans.</a:t>
            </a:r>
            <a:br>
              <a:rPr lang="en-GB" b="0" i="0" dirty="0">
                <a:solidFill>
                  <a:srgbClr val="888888"/>
                </a:solidFill>
                <a:effectLst/>
                <a:latin typeface="Roboto" panose="020F0502020204030204" pitchFamily="34" charset="0"/>
              </a:rPr>
            </a:br>
            <a:endParaRPr lang="en-GB" b="0" i="0" dirty="0">
              <a:solidFill>
                <a:srgbClr val="888888"/>
              </a:solidFill>
              <a:effectLst/>
              <a:latin typeface="Roboto" panose="020F0502020204030204" pitchFamily="34" charset="0"/>
            </a:endParaRPr>
          </a:p>
          <a:p>
            <a:pPr algn="l" rtl="0"/>
            <a:endParaRPr lang="en-PK" dirty="0"/>
          </a:p>
        </p:txBody>
      </p:sp>
      <p:sp>
        <p:nvSpPr>
          <p:cNvPr id="6" name="TextBox 5">
            <a:extLst>
              <a:ext uri="{FF2B5EF4-FFF2-40B4-BE49-F238E27FC236}">
                <a16:creationId xmlns:a16="http://schemas.microsoft.com/office/drawing/2014/main" id="{B6567E6F-7B3B-36B6-06BC-4260D7F43693}"/>
              </a:ext>
            </a:extLst>
          </p:cNvPr>
          <p:cNvSpPr txBox="1"/>
          <p:nvPr/>
        </p:nvSpPr>
        <p:spPr>
          <a:xfrm>
            <a:off x="618194" y="8016113"/>
            <a:ext cx="6248400" cy="1300099"/>
          </a:xfrm>
          <a:prstGeom prst="rect">
            <a:avLst/>
          </a:prstGeom>
          <a:noFill/>
        </p:spPr>
        <p:txBody>
          <a:bodyPr wrap="square" rtlCol="0">
            <a:spAutoFit/>
          </a:bodyPr>
          <a:lstStyle/>
          <a:p>
            <a:pPr algn="l" rtl="0"/>
            <a:r>
              <a:rPr lang="en-PK" b="1" i="1" dirty="0">
                <a:latin typeface="Times New Roman" panose="02020603050405020304" pitchFamily="18" charset="0"/>
                <a:cs typeface="Times New Roman" panose="02020603050405020304" pitchFamily="18" charset="0"/>
              </a:rPr>
              <a:t>   VISION 2027:-</a:t>
            </a:r>
          </a:p>
          <a:p>
            <a:pPr algn="ctr" rtl="0">
              <a:lnSpc>
                <a:spcPct val="150000"/>
              </a:lnSpc>
            </a:pPr>
            <a:r>
              <a:rPr lang="en-GB" sz="1400" dirty="0">
                <a:latin typeface="Times New Roman" panose="02020603050405020304" pitchFamily="18" charset="0"/>
                <a:cs typeface="Times New Roman" panose="02020603050405020304" pitchFamily="18" charset="0"/>
              </a:rPr>
              <a:t>To turn into the #1 advertising agency in Pakistan that gives 100 percent consumer loyalty and substantial outcomes to developing organizations.</a:t>
            </a:r>
          </a:p>
          <a:p>
            <a:pPr algn="ctr" rtl="0">
              <a:lnSpc>
                <a:spcPct val="150000"/>
              </a:lnSpc>
            </a:pPr>
            <a:endParaRPr lang="en-PK" sz="1400" dirty="0">
              <a:latin typeface="Times New Roman" panose="02020603050405020304" pitchFamily="18" charset="0"/>
              <a:cs typeface="Times New Roman" panose="02020603050405020304" pitchFamily="18" charset="0"/>
            </a:endParaRPr>
          </a:p>
        </p:txBody>
      </p:sp>
      <p:sp>
        <p:nvSpPr>
          <p:cNvPr id="7" name="Date Placeholder 6">
            <a:extLst>
              <a:ext uri="{FF2B5EF4-FFF2-40B4-BE49-F238E27FC236}">
                <a16:creationId xmlns:a16="http://schemas.microsoft.com/office/drawing/2014/main" id="{89A294F7-A23A-7D9B-54E1-FD100134A99D}"/>
              </a:ext>
            </a:extLst>
          </p:cNvPr>
          <p:cNvSpPr>
            <a:spLocks noGrp="1"/>
          </p:cNvSpPr>
          <p:nvPr>
            <p:ph type="dt" sz="half" idx="6"/>
          </p:nvPr>
        </p:nvSpPr>
        <p:spPr/>
        <p:txBody>
          <a:bodyPr/>
          <a:lstStyle/>
          <a:p>
            <a:fld id="{457D4C81-96C8-0041-9D0E-E56F5490B389}" type="datetime1">
              <a:rPr lang="en-US" smtClean="0"/>
              <a:t>9/10/23</a:t>
            </a:fld>
            <a:endParaRPr lang="en-US"/>
          </a:p>
        </p:txBody>
      </p:sp>
      <p:sp>
        <p:nvSpPr>
          <p:cNvPr id="8" name="Slide Number Placeholder 7">
            <a:extLst>
              <a:ext uri="{FF2B5EF4-FFF2-40B4-BE49-F238E27FC236}">
                <a16:creationId xmlns:a16="http://schemas.microsoft.com/office/drawing/2014/main" id="{2C18B200-2F46-7D81-6E45-5705FAA6AE78}"/>
              </a:ext>
            </a:extLst>
          </p:cNvPr>
          <p:cNvSpPr>
            <a:spLocks noGrp="1"/>
          </p:cNvSpPr>
          <p:nvPr>
            <p:ph type="sldNum" sz="quarter" idx="7"/>
          </p:nvPr>
        </p:nvSpPr>
        <p:spPr/>
        <p:txBody>
          <a:bodyPr/>
          <a:lstStyle/>
          <a:p>
            <a:fld id="{B6F15528-21DE-4FAA-801E-634DDDAF4B2B}" type="slidenum">
              <a:rPr lang="en-PK" smtClean="0"/>
              <a:t>8</a:t>
            </a:fld>
            <a:endParaRPr lang="en-PK"/>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898842" y="818261"/>
            <a:ext cx="5964555" cy="6929846"/>
          </a:xfrm>
          <a:prstGeom prst="rect">
            <a:avLst/>
          </a:prstGeom>
        </p:spPr>
        <p:txBody>
          <a:bodyPr vert="horz" wrap="square" lIns="0" tIns="12700" rIns="0" bIns="0" rtlCol="0">
            <a:spAutoFit/>
          </a:bodyPr>
          <a:lstStyle/>
          <a:p>
            <a:pPr marL="12700" marR="179070" algn="ctr">
              <a:lnSpc>
                <a:spcPct val="150000"/>
              </a:lnSpc>
              <a:spcBef>
                <a:spcPts val="100"/>
              </a:spcBef>
            </a:pPr>
            <a:r>
              <a:rPr lang="en-US" b="1" i="1" dirty="0">
                <a:latin typeface="Times New Roman"/>
                <a:cs typeface="Times New Roman"/>
              </a:rPr>
              <a:t>CORE VALUES:-</a:t>
            </a:r>
          </a:p>
          <a:p>
            <a:pPr marL="12700" marR="179070" algn="ctr">
              <a:lnSpc>
                <a:spcPct val="150000"/>
              </a:lnSpc>
              <a:spcBef>
                <a:spcPts val="100"/>
              </a:spcBef>
            </a:pPr>
            <a:r>
              <a:rPr lang="en-US" sz="1400" dirty="0">
                <a:latin typeface="Times New Roman"/>
                <a:cs typeface="Times New Roman"/>
              </a:rPr>
              <a:t>Our basic beliefs are what separate us from our rivals. They are the justification for all the achievements we have yet accomplished and it is because of them we will continue improving and getting better consistently. Here are our fundamental beliefs that we strictly follow and never think twice about them </a:t>
            </a:r>
            <a:r>
              <a:rPr lang="en-US" sz="1400" b="1" i="1" dirty="0">
                <a:latin typeface="Times New Roman"/>
                <a:cs typeface="Times New Roman"/>
              </a:rPr>
              <a:t>Diligence: </a:t>
            </a:r>
            <a:r>
              <a:rPr lang="en-US" sz="1400" dirty="0">
                <a:latin typeface="Times New Roman"/>
                <a:cs typeface="Times New Roman"/>
              </a:rPr>
              <a:t>Perseverance is the way to outcome in each field of life. Little reliable endeavors in the right course generally lead to great outcomes.</a:t>
            </a:r>
          </a:p>
          <a:p>
            <a:pPr marL="12700" marR="179070" algn="ctr">
              <a:lnSpc>
                <a:spcPct val="150000"/>
              </a:lnSpc>
              <a:spcBef>
                <a:spcPts val="100"/>
              </a:spcBef>
            </a:pPr>
            <a:r>
              <a:rPr lang="en-US" sz="1400" b="1" i="1" dirty="0">
                <a:latin typeface="Times New Roman"/>
                <a:cs typeface="Times New Roman"/>
              </a:rPr>
              <a:t>Reasonableness: </a:t>
            </a:r>
            <a:r>
              <a:rPr lang="en-US" sz="1400" dirty="0">
                <a:latin typeface="Times New Roman"/>
                <a:cs typeface="Times New Roman"/>
              </a:rPr>
              <a:t>Decency at work means a lot to elevate the spirit of each and every representative. We have confidence in the fair and equivalent treatment of everybody with next to no segregation of doctrine, variety, or orientation.</a:t>
            </a:r>
          </a:p>
          <a:p>
            <a:pPr marL="12700" marR="179070" algn="ctr">
              <a:lnSpc>
                <a:spcPct val="150000"/>
              </a:lnSpc>
              <a:spcBef>
                <a:spcPts val="100"/>
              </a:spcBef>
            </a:pPr>
            <a:r>
              <a:rPr lang="en-US" sz="1400" b="1" i="1" dirty="0">
                <a:latin typeface="Times New Roman"/>
                <a:cs typeface="Times New Roman"/>
              </a:rPr>
              <a:t>Responsibility: </a:t>
            </a:r>
            <a:r>
              <a:rPr lang="en-US" sz="1400" dirty="0">
                <a:latin typeface="Times New Roman"/>
                <a:cs typeface="Times New Roman"/>
              </a:rPr>
              <a:t>Each colleague is mindful and takes responsibility for their activities. It takes boldness and trustworthiness to consider yourself responsible and that is the thing we endeavor to impart to our representatives. </a:t>
            </a:r>
          </a:p>
          <a:p>
            <a:pPr marL="12700" marR="179070" algn="ctr">
              <a:lnSpc>
                <a:spcPct val="150000"/>
              </a:lnSpc>
              <a:spcBef>
                <a:spcPts val="100"/>
              </a:spcBef>
            </a:pPr>
            <a:r>
              <a:rPr lang="en-US" sz="1400" b="1" dirty="0">
                <a:latin typeface="Times New Roman"/>
                <a:cs typeface="Times New Roman"/>
              </a:rPr>
              <a:t>Variety and incorporation: </a:t>
            </a:r>
            <a:r>
              <a:rPr lang="en-US" sz="1400" dirty="0">
                <a:latin typeface="Times New Roman"/>
                <a:cs typeface="Times New Roman"/>
              </a:rPr>
              <a:t>We invite individuals from various different backgrounds to our group. This permits us to take the influence of each and every gifted and capable individual and gain from them. </a:t>
            </a:r>
          </a:p>
          <a:p>
            <a:pPr marL="12700" marR="179070" algn="ctr">
              <a:lnSpc>
                <a:spcPct val="150000"/>
              </a:lnSpc>
              <a:spcBef>
                <a:spcPts val="100"/>
              </a:spcBef>
            </a:pPr>
            <a:r>
              <a:rPr lang="en-US" sz="1400" b="1" i="1" dirty="0">
                <a:latin typeface="Times New Roman"/>
                <a:cs typeface="Times New Roman"/>
              </a:rPr>
              <a:t>Artistic liberty</a:t>
            </a:r>
            <a:r>
              <a:rPr lang="en-US" sz="1400" dirty="0">
                <a:latin typeface="Times New Roman"/>
                <a:cs typeface="Times New Roman"/>
              </a:rPr>
              <a:t>: Without artistic liberty, imagination can't exist. We urge our kin to articulate their thoughts openly with practically no apprehension about judgment. Inventiveness wins where free reasoning is permitted. </a:t>
            </a:r>
          </a:p>
          <a:p>
            <a:pPr marL="12700" marR="179070" algn="ctr">
              <a:lnSpc>
                <a:spcPct val="150000"/>
              </a:lnSpc>
              <a:spcBef>
                <a:spcPts val="100"/>
              </a:spcBef>
            </a:pPr>
            <a:r>
              <a:rPr lang="en-US" sz="1400" b="1" i="1" dirty="0">
                <a:latin typeface="Times New Roman"/>
                <a:cs typeface="Times New Roman"/>
              </a:rPr>
              <a:t>Cooperation: </a:t>
            </a:r>
            <a:r>
              <a:rPr lang="en-US" sz="1400" dirty="0">
                <a:latin typeface="Times New Roman"/>
                <a:cs typeface="Times New Roman"/>
              </a:rPr>
              <a:t>Each colleague cooperative endeavors toward accomplishing a shared objective for example giving outcomes to our clients.</a:t>
            </a:r>
          </a:p>
        </p:txBody>
      </p:sp>
      <p:sp>
        <p:nvSpPr>
          <p:cNvPr id="4" name="Date Placeholder 3">
            <a:extLst>
              <a:ext uri="{FF2B5EF4-FFF2-40B4-BE49-F238E27FC236}">
                <a16:creationId xmlns:a16="http://schemas.microsoft.com/office/drawing/2014/main" id="{4F5163FB-7B88-D95C-6BC5-3E9FAF671664}"/>
              </a:ext>
            </a:extLst>
          </p:cNvPr>
          <p:cNvSpPr>
            <a:spLocks noGrp="1"/>
          </p:cNvSpPr>
          <p:nvPr>
            <p:ph type="dt" sz="half" idx="6"/>
          </p:nvPr>
        </p:nvSpPr>
        <p:spPr/>
        <p:txBody>
          <a:bodyPr/>
          <a:lstStyle/>
          <a:p>
            <a:fld id="{D1A03E63-879A-3343-AC29-5070977CA236}" type="datetime1">
              <a:rPr lang="en-US" smtClean="0"/>
              <a:t>9/10/23</a:t>
            </a:fld>
            <a:endParaRPr lang="en-US"/>
          </a:p>
        </p:txBody>
      </p:sp>
      <p:sp>
        <p:nvSpPr>
          <p:cNvPr id="5" name="Slide Number Placeholder 4">
            <a:extLst>
              <a:ext uri="{FF2B5EF4-FFF2-40B4-BE49-F238E27FC236}">
                <a16:creationId xmlns:a16="http://schemas.microsoft.com/office/drawing/2014/main" id="{6E72D354-B831-D4E8-5124-9376D65CCC87}"/>
              </a:ext>
            </a:extLst>
          </p:cNvPr>
          <p:cNvSpPr>
            <a:spLocks noGrp="1"/>
          </p:cNvSpPr>
          <p:nvPr>
            <p:ph type="sldNum" sz="quarter" idx="7"/>
          </p:nvPr>
        </p:nvSpPr>
        <p:spPr/>
        <p:txBody>
          <a:bodyPr/>
          <a:lstStyle/>
          <a:p>
            <a:fld id="{B6F15528-21DE-4FAA-801E-634DDDAF4B2B}" type="slidenum">
              <a:rPr lang="en-PK" smtClean="0"/>
              <a:t>9</a:t>
            </a:fld>
            <a:endParaRPr lang="en-PK"/>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1907</TotalTime>
  <Words>7876</Words>
  <Application>Microsoft Macintosh PowerPoint</Application>
  <PresentationFormat>Custom</PresentationFormat>
  <Paragraphs>720</Paragraphs>
  <Slides>43</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Arial</vt:lpstr>
      <vt:lpstr>Calibri</vt:lpstr>
      <vt:lpstr>Google Sans</vt:lpstr>
      <vt:lpstr>NeurialGrotesk</vt:lpstr>
      <vt:lpstr>Roboto</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Microsoft Office User</cp:lastModifiedBy>
  <cp:revision>3</cp:revision>
  <cp:lastPrinted>2023-09-09T15:41:43Z</cp:lastPrinted>
  <dcterms:created xsi:type="dcterms:W3CDTF">2023-09-09T10:33:01Z</dcterms:created>
  <dcterms:modified xsi:type="dcterms:W3CDTF">2023-09-10T18:29:40Z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2023-08-22T00:00:00Z</vt:filetime>
  </property>
  <property fmtid="{D5CDD505-2E9C-101B-9397-08002B2CF9AE}" pid="3" name="Creator">
    <vt:lpwstr>Microsoft Word</vt:lpwstr>
  </property>
  <property fmtid="{D5CDD505-2E9C-101B-9397-08002B2CF9AE}" pid="4" name="LastSaved">
    <vt:filetime>2023-09-09T00:00:00Z</vt:filetime>
  </property>
  <property fmtid="{D5CDD505-2E9C-101B-9397-08002B2CF9AE}" pid="5" name="Producer">
    <vt:lpwstr>macOS Version 12.6.6 (Build 21G646) Quartz PDFContext, AppendMode 1.1</vt:lpwstr>
  </property>
</Properties>
</file>